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69" r:id="rId9"/>
    <p:sldId id="275" r:id="rId10"/>
    <p:sldId id="276" r:id="rId11"/>
    <p:sldId id="277" r:id="rId12"/>
    <p:sldId id="278" r:id="rId13"/>
    <p:sldId id="268" r:id="rId14"/>
    <p:sldId id="258" r:id="rId15"/>
    <p:sldId id="259" r:id="rId16"/>
    <p:sldId id="260" r:id="rId17"/>
    <p:sldId id="263" r:id="rId18"/>
    <p:sldId id="262" r:id="rId19"/>
    <p:sldId id="264" r:id="rId20"/>
    <p:sldId id="265" r:id="rId21"/>
    <p:sldId id="267" r:id="rId22"/>
    <p:sldId id="279" r:id="rId23"/>
    <p:sldId id="2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8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4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90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62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25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15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84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5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1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4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7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5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1C46DA9-D447-44DD-9A36-3E34384F3EF7}" type="datetimeFigureOut">
              <a:rPr lang="en-US" smtClean="0"/>
              <a:t>29-Jun-22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045D6F7-C397-4309-84FF-5A970200D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2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515D-2B03-7120-3F84-64ADD228F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Skin Lesion Segmentation and Classification.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F422E-CEF7-B0C5-CC8E-20CE28C96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Visualization presentation </a:t>
            </a:r>
          </a:p>
        </p:txBody>
      </p:sp>
    </p:spTree>
    <p:extLst>
      <p:ext uri="{BB962C8B-B14F-4D97-AF65-F5344CB8AC3E}">
        <p14:creationId xmlns:p14="http://schemas.microsoft.com/office/powerpoint/2010/main" val="408731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E588E-8A1E-390E-A09F-E7CE02C9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34" y="1393226"/>
            <a:ext cx="9815411" cy="229518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FBED17-BC50-0EF6-10B4-7C2EEACCA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651" y="268495"/>
            <a:ext cx="10699490" cy="708025"/>
          </a:xfrm>
        </p:spPr>
        <p:txBody>
          <a:bodyPr/>
          <a:lstStyle/>
          <a:p>
            <a:r>
              <a:rPr lang="en-US" dirty="0">
                <a:solidFill>
                  <a:srgbClr val="1CADE4"/>
                </a:solidFill>
              </a:rPr>
              <a:t>Flat classification – Stacked classifiers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A0305C-7C76-BB8D-7E8F-DCC0350EC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41" y="3815631"/>
            <a:ext cx="4038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E771447-DCE5-DC05-514E-53A44A0D2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418" y="4121963"/>
            <a:ext cx="45053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3D7A986-7F77-9B67-9EAA-5FA9445E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113" y="3789200"/>
            <a:ext cx="43529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2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BED17-BC50-0EF6-10B4-7C2EEACCA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651" y="268495"/>
            <a:ext cx="10699490" cy="708025"/>
          </a:xfrm>
        </p:spPr>
        <p:txBody>
          <a:bodyPr/>
          <a:lstStyle/>
          <a:p>
            <a:r>
              <a:rPr lang="en-US" dirty="0">
                <a:solidFill>
                  <a:srgbClr val="1CADE4"/>
                </a:solidFill>
              </a:rPr>
              <a:t>Flat classification – Majority voting classifiers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AA12D-5173-6253-C795-119F5D37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66" y="1410075"/>
            <a:ext cx="9815411" cy="211691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8462412-B396-D98E-42C3-3379D3EE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" y="3789200"/>
            <a:ext cx="4819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964BE63-DD3E-F548-A764-0FB5BDF2F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80" y="4084388"/>
            <a:ext cx="4038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FAAA6C5-014C-A7CE-E34E-31B4AAB7B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750" y="3789200"/>
            <a:ext cx="4819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30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BED17-BC50-0EF6-10B4-7C2EEACCA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651" y="268495"/>
            <a:ext cx="10699490" cy="708025"/>
          </a:xfrm>
        </p:spPr>
        <p:txBody>
          <a:bodyPr/>
          <a:lstStyle/>
          <a:p>
            <a:r>
              <a:rPr lang="en-US" dirty="0">
                <a:solidFill>
                  <a:srgbClr val="1CADE4"/>
                </a:solidFill>
              </a:rPr>
              <a:t>Hierarchical classification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51E69-4913-FE60-5AF9-BF0138C16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57"/>
          <a:stretch/>
        </p:blipFill>
        <p:spPr>
          <a:xfrm>
            <a:off x="1965653" y="1474247"/>
            <a:ext cx="8169451" cy="1429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E1878-C1AA-6175-AB76-0ED893C16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9"/>
          <a:stretch/>
        </p:blipFill>
        <p:spPr>
          <a:xfrm>
            <a:off x="2011278" y="3097750"/>
            <a:ext cx="8078208" cy="14294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D8588F-7AD6-CA32-CE03-9E220B123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860"/>
          <a:stretch/>
        </p:blipFill>
        <p:spPr>
          <a:xfrm>
            <a:off x="2056896" y="4875522"/>
            <a:ext cx="8078208" cy="135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2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017902F-7563-C727-37BD-27F9E3DB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Deep Learning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544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D1B330-1768-5377-2303-166B1A90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Segmentation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87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BED17-BC50-0EF6-10B4-7C2EEACCA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856"/>
            <a:ext cx="8824913" cy="708025"/>
          </a:xfrm>
        </p:spPr>
        <p:txBody>
          <a:bodyPr/>
          <a:lstStyle/>
          <a:p>
            <a:r>
              <a:rPr lang="en-US" dirty="0">
                <a:solidFill>
                  <a:srgbClr val="1CADE4"/>
                </a:solidFill>
              </a:rPr>
              <a:t>1. Vanilla U-NET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2F153C-7E95-28F0-A4A5-204E6344AB3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05359"/>
            <a:ext cx="7315200" cy="16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54E0085-7528-771B-E3A7-F96498537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06593"/>
            <a:ext cx="7315200" cy="165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ECED8FF-8491-79BB-9558-EDC61F343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808007"/>
            <a:ext cx="7315200" cy="165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109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5FE98CC-D533-9B05-9295-CFEB8C0F775A}"/>
              </a:ext>
            </a:extLst>
          </p:cNvPr>
          <p:cNvSpPr txBox="1">
            <a:spLocks/>
          </p:cNvSpPr>
          <p:nvPr/>
        </p:nvSpPr>
        <p:spPr bwMode="gray">
          <a:xfrm>
            <a:off x="0" y="12856"/>
            <a:ext cx="88249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1CADE4"/>
                </a:solidFill>
              </a:rPr>
              <a:t>2. Attention U-NET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68109E-FB31-51B0-A2D2-1883E81A5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720881"/>
            <a:ext cx="7315200" cy="16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6486585-7452-7A50-D572-D4A1F0BDF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51956"/>
            <a:ext cx="7315200" cy="16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97D5909-348B-674E-C97B-9079FB8CF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783031"/>
            <a:ext cx="7315200" cy="16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50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5FE98CC-D533-9B05-9295-CFEB8C0F775A}"/>
              </a:ext>
            </a:extLst>
          </p:cNvPr>
          <p:cNvSpPr txBox="1">
            <a:spLocks/>
          </p:cNvSpPr>
          <p:nvPr/>
        </p:nvSpPr>
        <p:spPr bwMode="gray">
          <a:xfrm>
            <a:off x="0" y="12856"/>
            <a:ext cx="88249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1CADE4"/>
                </a:solidFill>
              </a:rPr>
              <a:t>3. </a:t>
            </a:r>
            <a:r>
              <a:rPr lang="en-US" dirty="0" err="1">
                <a:solidFill>
                  <a:srgbClr val="1CADE4"/>
                </a:solidFill>
              </a:rPr>
              <a:t>ResNet</a:t>
            </a:r>
            <a:r>
              <a:rPr lang="en-US" dirty="0">
                <a:solidFill>
                  <a:srgbClr val="1CADE4"/>
                </a:solidFill>
              </a:rPr>
              <a:t> U-NET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7EC028B-AFB8-73C9-D1CD-EA7F0DAC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28136"/>
            <a:ext cx="7315200" cy="16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FF1863-C36A-F919-0894-BB4B75C2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17818"/>
            <a:ext cx="7315200" cy="16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CEFDE44-785E-28FD-AFFB-CEB062DBE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707500"/>
            <a:ext cx="7315200" cy="16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53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5FE98CC-D533-9B05-9295-CFEB8C0F775A}"/>
              </a:ext>
            </a:extLst>
          </p:cNvPr>
          <p:cNvSpPr txBox="1">
            <a:spLocks/>
          </p:cNvSpPr>
          <p:nvPr/>
        </p:nvSpPr>
        <p:spPr bwMode="gray">
          <a:xfrm>
            <a:off x="0" y="12856"/>
            <a:ext cx="88249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1CADE4"/>
                </a:solidFill>
              </a:rPr>
              <a:t>4. Attention </a:t>
            </a:r>
            <a:r>
              <a:rPr lang="en-US" dirty="0" err="1">
                <a:solidFill>
                  <a:srgbClr val="1CADE4"/>
                </a:solidFill>
              </a:rPr>
              <a:t>ResNet</a:t>
            </a:r>
            <a:r>
              <a:rPr lang="en-US" dirty="0">
                <a:solidFill>
                  <a:srgbClr val="1CADE4"/>
                </a:solidFill>
              </a:rPr>
              <a:t> U-NET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1C41FFC3-B5AC-D691-37C1-9BC8BB98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48700"/>
            <a:ext cx="7315200" cy="159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D616B51-8B1F-3075-083A-F5198E08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73364"/>
            <a:ext cx="7315200" cy="159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410BDAB7-536D-852D-BA7B-B1939876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698028"/>
            <a:ext cx="7315200" cy="159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850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5FE98CC-D533-9B05-9295-CFEB8C0F775A}"/>
              </a:ext>
            </a:extLst>
          </p:cNvPr>
          <p:cNvSpPr txBox="1">
            <a:spLocks/>
          </p:cNvSpPr>
          <p:nvPr/>
        </p:nvSpPr>
        <p:spPr bwMode="gray">
          <a:xfrm>
            <a:off x="109972" y="12856"/>
            <a:ext cx="8824913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1CADE4"/>
                </a:solidFill>
              </a:rPr>
              <a:t>Attention U-NET VS U-NET</a:t>
            </a:r>
          </a:p>
        </p:txBody>
      </p:sp>
      <p:pic>
        <p:nvPicPr>
          <p:cNvPr id="512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546709F-46F1-7105-3D42-52AEEE3CF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04" y="720881"/>
            <a:ext cx="54292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black and white checkered flag&#10;&#10;Description automatically generated with low confidence">
            <a:extLst>
              <a:ext uri="{FF2B5EF4-FFF2-40B4-BE49-F238E27FC236}">
                <a16:creationId xmlns:a16="http://schemas.microsoft.com/office/drawing/2014/main" id="{B2BA86CA-D7D6-A97A-F312-5364875A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04" y="2058715"/>
            <a:ext cx="120015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A picture containing text, microwave, oven, appliance&#10;&#10;Description automatically generated">
            <a:extLst>
              <a:ext uri="{FF2B5EF4-FFF2-40B4-BE49-F238E27FC236}">
                <a16:creationId xmlns:a16="http://schemas.microsoft.com/office/drawing/2014/main" id="{84F7AA31-8B8B-2AAF-B81C-BF836441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29" y="2058715"/>
            <a:ext cx="120967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0C729F0-8F1F-7ECB-B049-885571BE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479" y="2058715"/>
            <a:ext cx="120015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A picture containing text, blur&#10;&#10;Description automatically generated">
            <a:extLst>
              <a:ext uri="{FF2B5EF4-FFF2-40B4-BE49-F238E27FC236}">
                <a16:creationId xmlns:a16="http://schemas.microsoft.com/office/drawing/2014/main" id="{52034609-90DC-6DBD-DAED-EE5DA405E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04" y="2058715"/>
            <a:ext cx="120015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4E4D6E-50EB-3E64-FAB5-4057FFA2B922}"/>
              </a:ext>
            </a:extLst>
          </p:cNvPr>
          <p:cNvSpPr/>
          <p:nvPr/>
        </p:nvSpPr>
        <p:spPr>
          <a:xfrm>
            <a:off x="6715432" y="1248697"/>
            <a:ext cx="423197" cy="39329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0EED6-F6B0-5E38-9DB9-E31D72EE5E87}"/>
              </a:ext>
            </a:extLst>
          </p:cNvPr>
          <p:cNvSpPr txBox="1"/>
          <p:nvPr/>
        </p:nvSpPr>
        <p:spPr>
          <a:xfrm>
            <a:off x="1325441" y="2362586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  <a:p>
            <a:r>
              <a:rPr lang="en-US" dirty="0"/>
              <a:t>Coefficients:</a:t>
            </a:r>
          </a:p>
        </p:txBody>
      </p:sp>
      <p:pic>
        <p:nvPicPr>
          <p:cNvPr id="5129" name="Picture 9">
            <a:extLst>
              <a:ext uri="{FF2B5EF4-FFF2-40B4-BE49-F238E27FC236}">
                <a16:creationId xmlns:a16="http://schemas.microsoft.com/office/drawing/2014/main" id="{4C8BBFD8-5A46-5DC4-2D5C-C1CBFFC5C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04" y="3949596"/>
            <a:ext cx="54578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4FF7CAE-9E1D-5E57-8EA5-D8C308A4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91" y="5296955"/>
            <a:ext cx="1197863" cy="11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A picture containing text, wall, indoor, oven&#10;&#10;Description automatically generated">
            <a:extLst>
              <a:ext uri="{FF2B5EF4-FFF2-40B4-BE49-F238E27FC236}">
                <a16:creationId xmlns:a16="http://schemas.microsoft.com/office/drawing/2014/main" id="{A4E7A393-5C6E-332F-FFBB-5A9DA064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78" y="5296955"/>
            <a:ext cx="1197863" cy="11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D501BF4-BD69-C9E0-DBDF-096158A3E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165" y="5296955"/>
            <a:ext cx="1197863" cy="11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D1E4B66-A605-D162-F7BE-B947EBC5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153" y="5296955"/>
            <a:ext cx="1197863" cy="11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6E0224-53D6-6FB2-4AAB-59FF14084CBE}"/>
              </a:ext>
            </a:extLst>
          </p:cNvPr>
          <p:cNvSpPr txBox="1"/>
          <p:nvPr/>
        </p:nvSpPr>
        <p:spPr>
          <a:xfrm>
            <a:off x="1325441" y="5572721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  <a:p>
            <a:r>
              <a:rPr lang="en-US" dirty="0"/>
              <a:t>Coefficients: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167E6A-D541-4721-F23A-0A3543EB037A}"/>
              </a:ext>
            </a:extLst>
          </p:cNvPr>
          <p:cNvSpPr/>
          <p:nvPr/>
        </p:nvSpPr>
        <p:spPr>
          <a:xfrm>
            <a:off x="6518787" y="4286864"/>
            <a:ext cx="249907" cy="30460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F87EFE-F23B-59AE-F0E0-DDBCA14FF7A1}"/>
              </a:ext>
            </a:extLst>
          </p:cNvPr>
          <p:cNvSpPr/>
          <p:nvPr/>
        </p:nvSpPr>
        <p:spPr>
          <a:xfrm>
            <a:off x="6906120" y="4591471"/>
            <a:ext cx="249908" cy="30460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017902F-7563-C727-37BD-27F9E3DB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Advanced Image Analysis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883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5FE98CC-D533-9B05-9295-CFEB8C0F775A}"/>
              </a:ext>
            </a:extLst>
          </p:cNvPr>
          <p:cNvSpPr txBox="1">
            <a:spLocks/>
          </p:cNvSpPr>
          <p:nvPr/>
        </p:nvSpPr>
        <p:spPr bwMode="gray">
          <a:xfrm>
            <a:off x="73204" y="12856"/>
            <a:ext cx="9134168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1CADE4"/>
                </a:solidFill>
              </a:rPr>
              <a:t>Attention </a:t>
            </a:r>
            <a:r>
              <a:rPr lang="en-US" dirty="0" err="1">
                <a:solidFill>
                  <a:srgbClr val="1CADE4"/>
                </a:solidFill>
              </a:rPr>
              <a:t>ResNet</a:t>
            </a:r>
            <a:r>
              <a:rPr lang="en-US" dirty="0">
                <a:solidFill>
                  <a:srgbClr val="1CADE4"/>
                </a:solidFill>
              </a:rPr>
              <a:t> U-NET VS </a:t>
            </a:r>
            <a:r>
              <a:rPr lang="en-US" dirty="0" err="1">
                <a:solidFill>
                  <a:srgbClr val="1CADE4"/>
                </a:solidFill>
              </a:rPr>
              <a:t>ResNet</a:t>
            </a:r>
            <a:r>
              <a:rPr lang="en-US" dirty="0">
                <a:solidFill>
                  <a:srgbClr val="1CADE4"/>
                </a:solidFill>
              </a:rPr>
              <a:t> U-NET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0EED6-F6B0-5E38-9DB9-E31D72EE5E87}"/>
              </a:ext>
            </a:extLst>
          </p:cNvPr>
          <p:cNvSpPr txBox="1"/>
          <p:nvPr/>
        </p:nvSpPr>
        <p:spPr>
          <a:xfrm>
            <a:off x="1332999" y="2395059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  <a:p>
            <a:r>
              <a:rPr lang="en-US" dirty="0"/>
              <a:t>Coefficients: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6E0224-53D6-6FB2-4AAB-59FF14084CBE}"/>
              </a:ext>
            </a:extLst>
          </p:cNvPr>
          <p:cNvSpPr txBox="1"/>
          <p:nvPr/>
        </p:nvSpPr>
        <p:spPr>
          <a:xfrm>
            <a:off x="1332999" y="5592821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  <a:p>
            <a:r>
              <a:rPr lang="en-US" dirty="0"/>
              <a:t>Coefficients:</a:t>
            </a:r>
          </a:p>
        </p:txBody>
      </p:sp>
      <p:pic>
        <p:nvPicPr>
          <p:cNvPr id="6146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5E7C1A0-76FA-66FA-A3B4-0C24A5008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76" y="720881"/>
            <a:ext cx="6335447" cy="13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A black and white checkered background&#10;&#10;Description automatically generated with medium confidence">
            <a:extLst>
              <a:ext uri="{FF2B5EF4-FFF2-40B4-BE49-F238E27FC236}">
                <a16:creationId xmlns:a16="http://schemas.microsoft.com/office/drawing/2014/main" id="{DA773AAC-ED97-D0C3-CF6F-FA5224EDD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48" y="2169585"/>
            <a:ext cx="1097279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46F5546E-D09B-D377-40ED-9CCA39591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05" y="2169585"/>
            <a:ext cx="1097279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9BB3C4B-E7F1-5FC4-8DC9-8997D5FD3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162" y="2169585"/>
            <a:ext cx="1097279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 picture containing text, microwave, kitchen appliance&#10;&#10;Description automatically generated">
            <a:extLst>
              <a:ext uri="{FF2B5EF4-FFF2-40B4-BE49-F238E27FC236}">
                <a16:creationId xmlns:a16="http://schemas.microsoft.com/office/drawing/2014/main" id="{5ECFFB33-7A56-D75A-650C-565D4927F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119" y="2169585"/>
            <a:ext cx="1097279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A picture containing text, monitor, microwave, electronics&#10;&#10;Description automatically generated">
            <a:extLst>
              <a:ext uri="{FF2B5EF4-FFF2-40B4-BE49-F238E27FC236}">
                <a16:creationId xmlns:a16="http://schemas.microsoft.com/office/drawing/2014/main" id="{A34A2F99-1834-0BDA-A28D-E728F861A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075" y="2169585"/>
            <a:ext cx="1097279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E5C49158-1EF7-07A2-E80A-474164BF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48" y="3893353"/>
            <a:ext cx="6218124" cy="13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 black and white checkered background&#10;&#10;Description automatically generated with medium confidence">
            <a:extLst>
              <a:ext uri="{FF2B5EF4-FFF2-40B4-BE49-F238E27FC236}">
                <a16:creationId xmlns:a16="http://schemas.microsoft.com/office/drawing/2014/main" id="{6B1781F4-1BD4-9053-AF87-2C1844C5F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864" y="5367347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A black and white checkered surface&#10;&#10;Description automatically generated with low confidence">
            <a:extLst>
              <a:ext uri="{FF2B5EF4-FFF2-40B4-BE49-F238E27FC236}">
                <a16:creationId xmlns:a16="http://schemas.microsoft.com/office/drawing/2014/main" id="{D7F7CE25-ED13-40CD-BB44-6D4977E1D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921" y="5367347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741838-26AD-4844-044C-8A0FD1C7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78" y="5367347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1AD9A70B-5B58-60F1-882C-994B8FD1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35" y="5367347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A black and white photo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6422D80F-2A02-6B74-60AA-C0FEC324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092" y="5367347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23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D1B330-1768-5377-2303-166B1A90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Classification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422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F0C8E1-27A3-9526-E58E-1F96D3E64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9439"/>
            <a:ext cx="5004940" cy="3531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59551-B261-15E2-0947-8357438E8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85" y="2731709"/>
            <a:ext cx="5143946" cy="1394581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69A0303-57BC-50FF-CDE8-B762C17A010A}"/>
              </a:ext>
            </a:extLst>
          </p:cNvPr>
          <p:cNvSpPr txBox="1">
            <a:spLocks/>
          </p:cNvSpPr>
          <p:nvPr/>
        </p:nvSpPr>
        <p:spPr bwMode="gray">
          <a:xfrm>
            <a:off x="64370" y="0"/>
            <a:ext cx="9134168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1CADE4"/>
                </a:solidFill>
              </a:rPr>
              <a:t>Classification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0C505-C68E-3DDC-817E-496059523041}"/>
              </a:ext>
            </a:extLst>
          </p:cNvPr>
          <p:cNvSpPr txBox="1"/>
          <p:nvPr/>
        </p:nvSpPr>
        <p:spPr>
          <a:xfrm>
            <a:off x="64370" y="692931"/>
            <a:ext cx="738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model that achieved the best classification results was used.</a:t>
            </a:r>
          </a:p>
        </p:txBody>
      </p:sp>
    </p:spTree>
    <p:extLst>
      <p:ext uri="{BB962C8B-B14F-4D97-AF65-F5344CB8AC3E}">
        <p14:creationId xmlns:p14="http://schemas.microsoft.com/office/powerpoint/2010/main" val="3321304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3494998-FB5C-A418-F5EC-B3C1B045D9CF}"/>
              </a:ext>
            </a:extLst>
          </p:cNvPr>
          <p:cNvSpPr txBox="1">
            <a:spLocks/>
          </p:cNvSpPr>
          <p:nvPr/>
        </p:nvSpPr>
        <p:spPr bwMode="gray">
          <a:xfrm>
            <a:off x="64370" y="0"/>
            <a:ext cx="9134168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1CADE4"/>
                </a:solidFill>
              </a:rPr>
              <a:t>Classification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D6924-548E-37B3-791C-3D31C3C1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9" y="1319442"/>
            <a:ext cx="4522985" cy="4219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6C647-DAA9-A764-1407-52E3079832C4}"/>
              </a:ext>
            </a:extLst>
          </p:cNvPr>
          <p:cNvSpPr txBox="1"/>
          <p:nvPr/>
        </p:nvSpPr>
        <p:spPr>
          <a:xfrm>
            <a:off x="1091380" y="5538557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Melanoma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D5A83-9765-CAA7-89A3-67B35F68167C}"/>
              </a:ext>
            </a:extLst>
          </p:cNvPr>
          <p:cNvSpPr txBox="1"/>
          <p:nvPr/>
        </p:nvSpPr>
        <p:spPr>
          <a:xfrm>
            <a:off x="2756050" y="5538557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Keratosis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B85DE7-94AA-5719-3AE3-4D876A7601DD}"/>
              </a:ext>
            </a:extLst>
          </p:cNvPr>
          <p:cNvSpPr txBox="1"/>
          <p:nvPr/>
        </p:nvSpPr>
        <p:spPr>
          <a:xfrm>
            <a:off x="4434746" y="5538557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Benign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6C718-F9FF-D664-9C72-856F719B4964}"/>
              </a:ext>
            </a:extLst>
          </p:cNvPr>
          <p:cNvSpPr txBox="1"/>
          <p:nvPr/>
        </p:nvSpPr>
        <p:spPr>
          <a:xfrm>
            <a:off x="1018099" y="5967842"/>
            <a:ext cx="4522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Correctly Classified Images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4DACD1-8852-1397-7711-6D62087D7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83" y="1319442"/>
            <a:ext cx="2592934" cy="44608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683A6B-E8F4-591F-39D7-CE3C329C01C5}"/>
              </a:ext>
            </a:extLst>
          </p:cNvPr>
          <p:cNvSpPr txBox="1"/>
          <p:nvPr/>
        </p:nvSpPr>
        <p:spPr>
          <a:xfrm>
            <a:off x="6975382" y="5780271"/>
            <a:ext cx="2592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Failure cases</a:t>
            </a:r>
          </a:p>
          <a:p>
            <a:pPr algn="ctr"/>
            <a:r>
              <a:rPr lang="en-US" sz="1400" dirty="0"/>
              <a:t>Prediction (Actual)</a:t>
            </a:r>
          </a:p>
        </p:txBody>
      </p:sp>
    </p:spTree>
    <p:extLst>
      <p:ext uri="{BB962C8B-B14F-4D97-AF65-F5344CB8AC3E}">
        <p14:creationId xmlns:p14="http://schemas.microsoft.com/office/powerpoint/2010/main" val="419521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BED17-BC50-0EF6-10B4-7C2EEACCA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155" y="71848"/>
            <a:ext cx="8022648" cy="708025"/>
          </a:xfrm>
        </p:spPr>
        <p:txBody>
          <a:bodyPr/>
          <a:lstStyle/>
          <a:p>
            <a:r>
              <a:rPr lang="en-US" dirty="0">
                <a:solidFill>
                  <a:srgbClr val="1CADE4"/>
                </a:solidFill>
              </a:rPr>
              <a:t>1. Segmentation pipeline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C6D27D8-5C66-4AEA-0B40-7D316484B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2143125"/>
            <a:ext cx="114585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BED17-BC50-0EF6-10B4-7C2EEACCA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155" y="71848"/>
            <a:ext cx="8022648" cy="708025"/>
          </a:xfrm>
        </p:spPr>
        <p:txBody>
          <a:bodyPr/>
          <a:lstStyle/>
          <a:p>
            <a:r>
              <a:rPr lang="en-US" dirty="0">
                <a:solidFill>
                  <a:srgbClr val="1CADE4"/>
                </a:solidFill>
              </a:rPr>
              <a:t>2. Segmentation results - Otsu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C621DF-D2A8-E993-7C36-49B0A1942101}"/>
              </a:ext>
            </a:extLst>
          </p:cNvPr>
          <p:cNvGrpSpPr/>
          <p:nvPr/>
        </p:nvGrpSpPr>
        <p:grpSpPr>
          <a:xfrm>
            <a:off x="1504589" y="1050039"/>
            <a:ext cx="9363685" cy="5531155"/>
            <a:chOff x="1504589" y="1050039"/>
            <a:chExt cx="9363685" cy="5531155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24F98AA-7EB4-7E40-164B-270038C7F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589" y="1050039"/>
              <a:ext cx="9363685" cy="175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FCA499C-3C9E-47C1-12D2-2E2EAFAAA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589" y="4824468"/>
              <a:ext cx="9363679" cy="175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CD7FCB09-5161-BF0F-8E6B-B764341BD4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589" y="2937254"/>
              <a:ext cx="9363680" cy="175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88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638584-5393-1EA9-00D9-821D836B061B}"/>
              </a:ext>
            </a:extLst>
          </p:cNvPr>
          <p:cNvGrpSpPr/>
          <p:nvPr/>
        </p:nvGrpSpPr>
        <p:grpSpPr>
          <a:xfrm>
            <a:off x="1504588" y="1050039"/>
            <a:ext cx="9363686" cy="5518256"/>
            <a:chOff x="1504588" y="1050039"/>
            <a:chExt cx="9363686" cy="551825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9B91D23-C7C1-4916-2A58-0D1585D0A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588" y="1050039"/>
              <a:ext cx="9363679" cy="175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1DD0E75-0ED9-CD73-A6EE-A6B225B16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588" y="4811569"/>
              <a:ext cx="9363679" cy="175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561DC61F-B347-D9EF-97AD-49963D3A4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588" y="2930804"/>
              <a:ext cx="9363686" cy="1756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DFBED17-BC50-0EF6-10B4-7C2EEACCA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155" y="71848"/>
            <a:ext cx="8022648" cy="708025"/>
          </a:xfrm>
        </p:spPr>
        <p:txBody>
          <a:bodyPr/>
          <a:lstStyle/>
          <a:p>
            <a:r>
              <a:rPr lang="en-US" dirty="0">
                <a:solidFill>
                  <a:srgbClr val="1CADE4"/>
                </a:solidFill>
              </a:rPr>
              <a:t>2. Segmentation results - </a:t>
            </a:r>
            <a:r>
              <a:rPr lang="en-US" dirty="0" err="1">
                <a:solidFill>
                  <a:srgbClr val="1CADE4"/>
                </a:solidFill>
              </a:rPr>
              <a:t>Kmeans</a:t>
            </a:r>
            <a:endParaRPr lang="en-US" dirty="0">
              <a:solidFill>
                <a:srgbClr val="1C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01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A665AD-E61A-C1A6-2410-F390F7606C1F}"/>
              </a:ext>
            </a:extLst>
          </p:cNvPr>
          <p:cNvGrpSpPr/>
          <p:nvPr/>
        </p:nvGrpSpPr>
        <p:grpSpPr>
          <a:xfrm>
            <a:off x="1500965" y="1058395"/>
            <a:ext cx="9363680" cy="5531154"/>
            <a:chOff x="1500965" y="1058395"/>
            <a:chExt cx="9363680" cy="553115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A6F9DE4-9CBF-5E10-8064-56223779E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966" y="1058395"/>
              <a:ext cx="9363679" cy="175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8F1D0109-EF5D-4CA1-D766-6E76D451F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965" y="4832823"/>
              <a:ext cx="9363679" cy="175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8D0334B-AF35-DBC3-E727-47F7E8269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966" y="2945609"/>
              <a:ext cx="9363679" cy="175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DFBED17-BC50-0EF6-10B4-7C2EEACCA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155" y="71848"/>
            <a:ext cx="10699490" cy="708025"/>
          </a:xfrm>
        </p:spPr>
        <p:txBody>
          <a:bodyPr/>
          <a:lstStyle/>
          <a:p>
            <a:r>
              <a:rPr lang="en-US" dirty="0">
                <a:solidFill>
                  <a:srgbClr val="1CADE4"/>
                </a:solidFill>
              </a:rPr>
              <a:t>2. Segmentation results - Watershed</a:t>
            </a:r>
          </a:p>
        </p:txBody>
      </p:sp>
    </p:spTree>
    <p:extLst>
      <p:ext uri="{BB962C8B-B14F-4D97-AF65-F5344CB8AC3E}">
        <p14:creationId xmlns:p14="http://schemas.microsoft.com/office/powerpoint/2010/main" val="459129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8D9DEA-EC36-B456-6875-B9280E88DC32}"/>
              </a:ext>
            </a:extLst>
          </p:cNvPr>
          <p:cNvGrpSpPr/>
          <p:nvPr/>
        </p:nvGrpSpPr>
        <p:grpSpPr>
          <a:xfrm>
            <a:off x="1504589" y="1031175"/>
            <a:ext cx="9363680" cy="5550019"/>
            <a:chOff x="1504589" y="1031175"/>
            <a:chExt cx="9363680" cy="5550019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72736256-1D75-4958-6ADC-130A16CB8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589" y="2955260"/>
              <a:ext cx="9363680" cy="1740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9B57E885-DD3E-5C87-5AE6-BC3788EAE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589" y="4841041"/>
              <a:ext cx="9363679" cy="1740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41DD9DF1-7496-4FF1-DEC2-7E2B6C6F2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589" y="1031175"/>
              <a:ext cx="9363679" cy="175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DFBED17-BC50-0EF6-10B4-7C2EEACCA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155" y="71848"/>
            <a:ext cx="10699490" cy="708025"/>
          </a:xfrm>
        </p:spPr>
        <p:txBody>
          <a:bodyPr/>
          <a:lstStyle/>
          <a:p>
            <a:r>
              <a:rPr lang="en-US" dirty="0">
                <a:solidFill>
                  <a:srgbClr val="1CADE4"/>
                </a:solidFill>
              </a:rPr>
              <a:t>2. Segmentation results – </a:t>
            </a:r>
            <a:r>
              <a:rPr lang="en-US" dirty="0" err="1">
                <a:solidFill>
                  <a:srgbClr val="1CADE4"/>
                </a:solidFill>
              </a:rPr>
              <a:t>Retinex</a:t>
            </a:r>
            <a:r>
              <a:rPr lang="en-US" dirty="0">
                <a:solidFill>
                  <a:srgbClr val="1CADE4"/>
                </a:solidFill>
              </a:rPr>
              <a:t>-Otsu</a:t>
            </a:r>
          </a:p>
        </p:txBody>
      </p:sp>
    </p:spTree>
    <p:extLst>
      <p:ext uri="{BB962C8B-B14F-4D97-AF65-F5344CB8AC3E}">
        <p14:creationId xmlns:p14="http://schemas.microsoft.com/office/powerpoint/2010/main" val="401568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017902F-7563-C727-37BD-27F9E3DB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Machine Learning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240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BED17-BC50-0EF6-10B4-7C2EEACCA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651" y="268495"/>
            <a:ext cx="10699490" cy="708025"/>
          </a:xfrm>
        </p:spPr>
        <p:txBody>
          <a:bodyPr/>
          <a:lstStyle/>
          <a:p>
            <a:r>
              <a:rPr lang="en-US" dirty="0">
                <a:solidFill>
                  <a:srgbClr val="1CADE4"/>
                </a:solidFill>
              </a:rPr>
              <a:t>Flat classification – Single classifiers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41005E0-BF3F-D6EF-60BD-97A8502E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04" y="3846660"/>
            <a:ext cx="41052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ta:image/png;base64,iVBORw0KGgoAAAANSUhEUgAAAYsAAAEWCAYAAACXGLsWAAAABHNCSVQICAgIfAhkiAAAAAlwSFlzAAALEgAACxIB0t1+/AAAADh0RVh0U29mdHdhcmUAbWF0cGxvdGxpYiB2ZXJzaW9uMy4yLjIsIGh0dHA6Ly9tYXRwbG90bGliLm9yZy+WH4yJAAAgAElEQVR4nOydeZxP1fvA348xYwaDGLuYGPu+pG+klK2F9I2Sb6joV3ZtUlmSLWkhoZJKaaGioqQSlVLJbrKTBmOPYWyznd8f934+7nx8tlk+65z36zWv+dx77r3nuetznuc55zmilEKj0Wg0GncUCrQAGo1Gowl+tLLQaDQajUe0stBoNBqNR7Sy0Gg0Go1HtLLQaDQajUe0stBoNBqNR7SyAETkLxFpG2g5ggUReUZE5gSo7rkiMiEQdec3InKviHyXy31z/EyKSFsRyRKRVBG5OTf15hYRaW/WmyUi7V1sU15EfhaRMyLysj/l8yciEi8iSkQK++j42d5PEfmviOw3r39Tn33PlFJB9QfsA84DqcBhYC5QPNBy5eP5FQGeB5LM89wFDAckQPK0BQ74sT4BhgKJwFngAPAp0NAsnwtMCIL7NBb4wE915cs5O7uXwP1Apvk+nQY2AZ0dtvHqmQQ6AT8DZ4BjwE/A7Q7b7APau5BvNLAov551IAp42XyGUs26p5lly4BxTvbpan5XCpvXXQFdHbaZaq6/303dtczn9jiQAmwGHgMigHhz/8J+en72OJ6DL/6C1bLoopQqDjQBmgJPB1ieHOOmVfEp0A64FYgFegMPAa/6QAYRkWC7x68CwzAURmmMl+4L4Lb8rshXLbtgr9sJv5nvUylgFjBfREpZyj0+kyLS3dzufaAKUB4YA3TJgRzVgK3K/MLlBBfX82mgBdDSlLstsN4sew/oJSLisE9v4EOlVIa5vBPo41DP3RgfYFey1AD+APZjNHJKAneZssTm6MTyh2rAX3k9iMdn1h+aL4dach+WlgkwBfjasvwfYDVwCqOV1NZSVhp4F0gGTgJfWMo6AxvN/VYDjRzrBCphtKxKW8qaYrQeIs3lvsA28/jfAtUs2ypgEEbL7G8n59YOuABc6bD+GozWX4K5/CNGS28NRmvwSweZ3F2DH4GJwK/muSQAD5gynwH2Ag+b2xYzt8nCaJmlmtdgLGarmkutpPswWp7HgZGW+mIwXsyTZh1P4sJSAWqa59nSzf2fC8wEvjbl/QOoYSl/FeMlPQ2sA9pYysYCnwEfmOUPYnxIfjOv1SFgBhBl2ac+8D3wL3AEeAa4GUgD0s1rssnctiTwtnmcg8AEIMIsu9+85lOBE2bZ/cAvZrmYZUdN2bYADTA+yulmfanAEsf3AKO1+gzGB+yMed5XOrl2bR2vvVUGc7moeT+v9vaZNGVPAobn9P11uK/W82yPYdFMw3hfk83fRaznAozAsATmOTnmV8AjLuSIwWjxX29Zd4V5ro0tMr1k3vcrLN+Jb4BfcGFZYDxfX7u5BvFYLAtcvH9mWZx5HqcwnsFVQCGzbIT5nJ0BdgDtLM/5B+b1SzXrOgvscfLsFAKeMp+dE8AnmN8Si5z9zPv7s9t76+nm+/vP4USrYLxUr5rLlc0TvtW8CB3M5bJm+dfAAvOhiARuMNc3xXhJr8F48e4z6ynipM4VwP9Z5HkReMP83RXYDdTFMGNHAast2yqMD09pIMbJuU0GfnJx3v9w6SP+o/mQNMD4oC/k0sfb0zX40bzx9U0ZIzFa7TUwXvobgHNAMzcfmLFcrizewngBGwMXgbrWczKveRUMc9yVsugP/OPh/s81z6elKf+HwHxLeS+gjFn2OMaHJNoidzpwh3ltYoDmGMq1sHku2zA/MBitwEPmcaLN5Wscr4Gl7s+BN817Ug5Dmdvu2f1ABjDErCuG7MqiE8ZHvpR5H+oCFS3nPMGhrn1ceiaHY7wHtc19GwNlnFw7Z/fSKkMERmMmDSjn7TMJ1DGfgaty8v66uLcTLMvjgN/Na1kWowE03nIuGcALGB9FZ+/TKIxnfSDQkMvdZm8BcyzLDwMbHeUBZgMDzHWfAD1xrywOAw+4uQbxZFcW7t6/54E3MN7TSKCNuV1tjEZRJcsxazh7Ns26Elw8O8PMa1zFvI5vAh87yPk+xjN92TXOdl6ebr6//8wTTcXQpgr4AShllo3AoYWB0bq/D6iI0UK+wskxX7c9hJZ1O7ikTKwX90FghflbzBt2vbn8DdDPcoxC5o2vZrlpN7k5tzlYPnwOZb9jttgxPviTLWX1MF7wCHfXwLLvZb5ah+2/AIZZXkpvlEUVS/ka4B7z916gk6XsQcfjWcpGAr97kG0u2V/wW4HtbrY/yaWW4lg8tY7gEeBz83dPYIOL7ezXwFwuj6EkYyzregIrzd/3A0kOx7ifSx/qmzBcHv/BbDk6nLM7ZbEDL3zSLu7l/Rgf3VMYivQ8cHdOnkmgtfkMRHshg11uF/fWqiz2ALdaljsB+yznkuauTi4pv1/Ne5OM+R6Y5deZ521rTPwKPOooj7ndbxiK/AiGonenLNKBm93IFY+bmAXZ379xGJ6DBIdtEjAauO0xvRpunk13ymIbpkViLlc05bc1nhRQ3dN9VSp4YxZ3KKVsPsg6GKYaGL65u0TklO0P40ZXBK4E/lVKnXRyvGrA4w77XYnhcnFkIXCtiFQErsdQQKssx3nVcox/MRRKZcv++92c13FTVmdUNMudHecfjFZHHO6vgVMZROQWEfldRP41t7+VS9fUWw5bfp8Dipu/KznU5+78T+D6/L2pCxF5QkS2iUiKeS4lyX4ujudeS0S+EpHDInIamGTZ/krc+KYdqIZxDw5ZrvubGK1ip3VbUUqtwHCBzQSOishsESnhZd05kdMZvyulSmFYf4sxWq82vHkmT1iW85NKGM+2jX/I/k4eU0pdcLWzUipTKTVTKdUa40M/EXhHROqa5b9gyH+HGWdoCXzk5Di/YFg2I4GvlFLnPcjt7XMMeHz/XsTwVnwnIntF5ClTpt0YDZuxGM/LfBFx9r3yRDXgc8szuw3DvVjeso27d9ZOsCoLAJRSP3HJrwjGSc1TSpWy/BVTSk02y0o7BO6w7DfRYb+iSqmPndR5EvgO6AH8D6PVpSzHedjhODFKqdXWQ7g5peXANSJypXWliFyD8UFYYVlt3aYqRmvguIdrcJkMIlIEQwG+BJQ3PxpLMZScJ3m94RCGietMbkd+AKqISIvcVCQibTBiIndjWJClMPzS1iCm4/m8DmwHaiqlSmD4/m3b7wequ6jO8Tj7MVqvcZbrXkIpVd/NPtkPqNR0pVRzDEuxFoZ7yeN+Zt01PGzjEaVUKjAA6C0iTc3V3jyTO0wZuuVVBgeSMT5mNqqa6+wie3sgpdR5pdRMDEuznqXofYwAdi/gW6XUEReH+ADDHfm+F9Utx8tr4en9U0qdUUo9rpSqDtwOPCYi7cyyj5RS12FcI4Xhkssp+4FbHL4X0Uqpg5ZtvLrOQa0sTKYBHUSkMcYN7SIinUQkQkSizb7lVZRShzDcRLNE5AoRiRSR681jvAX0F5FrzB5CxUTkNhFx1XPhI4wHrDvZWyJvAE+LSH0AESkpInd5eyJKqeUYH8yFIlLfPIf/mOf1ulJql2XzXiJST0SKYpiqnymlMt1dAxfVRmH4Ko8BGSJyC9DRUn4EKCMiJb09Dwc+wbgmV4hIZWCwqw3N85sFfGzKHGXKf4+tReWBWAyXyjGgsIiMATy1zmMxAsqpIlIH42Np4yugoog8IiJFRCTW/EiCcV3ibb3JzOfrO+BlESkhIoVEpIaI3OCF3IjI1ebzF4kRjLyAYbXa6nKltMBwFY0XkZrm89tIRMp4U68jSql/zeONMZc9PpNmY+kxYLSIPGA5/+tEZHZu5DD5GBglImVFJM6U6QNvdzbvW1sRiRGRwiJyH8b93mDZ7H0MV87/YXTEcMV0jPjfz15U/SzQSkReFJEKpiwJIvKBk8aq2/dPRDqb+wpGwycTyBKR2iJyk6lsLnCpI0pOeQOYKCLVzPrKikjXXBwn+JWFUuoYxg0fo5TajxFkfgbj4u/HaJ3ZzqM3Rgt8O4a/7xHzGGsxHpYZGC2P3Ri+XFcsxui5c1gptckiy+cY2n2+6dJIBG7J4Sl1A1Zi9ANPxXg53sYIjFqZh2FVHcYIvg41ZfB0DbKhlDpj7vsJxrn/zzw/W/l2jJd2r2mq5tTUHYfRa+VvjBbXZxgtcFcM5ZI75hSGe+W/wBIv6voW47rtxHBZXMCzCf0ExjmfwWg0LLAVmNemA0b3z8MYvdhuNIs/Nf+fEBFbd8w+GC//Voxr+RneuyNKmPWfNGU/geGCAOP+1zOv/xdO9n0F4/59h6H43sbwq+eWacCtItLIXPb4TCqlPsOwtvtitP6PYPj7v8yDHBOAtRidIrZgdHvNyYDMcxjjLA5jWN2DgG5Kqb0WufdhBM6LYXnuHVFK/auU+sHiRXCJUmoPcC2Gz/8vEUnBsB7WYjxn1m3dvn8Y35nlGNf9N2CWUmolhoKZbJ7XYQx3Z26GELxq1vediJzBiENd434X54gX10bjZ0TkR4wAVkBGUecFERmAEfz2qsWtyT9MS/pbDGXdQyn1rR/rbofxwSyCEbRe6a+6Nf4hmAYOaUIQMToCVMdoFdXE8PvOCKhQBRSl1M/kzeLIS90/YASZNWGKVhaavBKF0SvoKgy30nyMuIRGowkjtBtKo9FoNB4J+gC3RqPRaAJPyLmh4uLiVHx8fKDF0Gg0mpBi3bp1x5VSZXO7f8gpi/j4eNauXRtoMTQajSakEJF/PG/lGu2G0mg0Go1HtLLQaDQajUe0stBoNBqNR7Sy0Gg0Go1HtLLQaDQajUe0stBoNBqNR3ymLETkHRE5KiKJLspFRKaLyG4R2SwizXwli0aj0Wjyhi8ti7kYE9+74haMxHM1MSatf92Hsmg0Go0mD/hsUJ5S6mcRiXezSVfgfTN//O8iUkpEKpqTzGg0Gk3YkrY6kbR1O/N8nMXnsvjhgjEn0n+uPEyziseylSulWLl6BytXb89zXYEcwV2Z7BPXHDDXXaYsROQhDOuDqlWr+kU4jUajyQk5UQCZu43ZYyMScjOt9iUlsTHdSATbJFJoVvEYlUuc5eDpYgAkHznFlFnL+OXP3dS8qpy7w3lFSKT7UErNBmYDtGjRQqfJ1Wg0l5F2dDVpJ9b5pS51+ixZZ85lX3k+zZg7LybK8wHqQqHYolDioOdtnVDn0EmqpmVQNKowpYtHExcbQ+a5dCKKXkXz1kNQSvFQixbs2HGIl19+maFDhxIZGZmrumwEUlkcxJgQ3kYVc51Go9HkmLQT68g8d5CIopXz7ZhOlQIYigGyK4aYKArFFkVKFMu3+gGOnznPv6kXsq07ZyqKWhWvsK+LKFqZdXujaFblDLGxscyZM4e4uDiuvPJKx0PmikAqi8XAYBGZjzEnbIqOV2g04YuvW/42RVG8ruN09u5x5z7K2p0MFHfqLopqXouoVg1yI2qOeGzOCnYcPkXtCtknIry5cTWa1a0BwIkTJ3jqqaeYM2cOzz57iLFjx9K0adN8lcNnykJEPgbaAnEicgB4FogEUEq9ASwFbgV2Y0y8/oCvZNFoNIHHFy1/KxFFKxNVpvnl9XqIJbiLH0QkVMqRUlj05x6WbcpTctfLsCmK2Q/edFmZUor333+fJ554gpMnTzJ8+HCGDx+er/Xb8GVvqJ4eyhUwyFf1azSa4CM3LX9vSVudSNrynaSxKNt6T8HknCoEdyzb9I9TKyAv1K5QipsbV3NaNmLECF588UVatWrFG2+8QcOGDfOtXkdCIsCt0Wic48+gbl7JrVXhbS8jV0ohP5WBJ8vBnRWQX5w/f56zZ88SFxdHv379qFmzJv369aNQId8m5NDKQqMJYXzt2slPXLmJPJG2bieZB48TUTnO/fHzUSm4wpPl4M4KyJf6ly1j0KBBNGnShIULF1K7dm1q167ts/qsaGWh0fiR/LYEchvUDQVsFoVNURQfcmdA5LBaE/6wHJyRnJzMI488wqeffkrt2rUZPHiwX+sHrSw0Gr+SdmIdmWd2ExGbkC/Hy21rPRhxdDdZ3UpRzWsFRKZFf+5h4pfGNM7N48v63HJwxg8//MB///tf0tLSGD9+PMOHD6dIkSJ+lQG0stBo/Eba0dV2RRGOlkBusVsQDjEHf7iVPGGzKEZ2bcGdV9fwa93p6elERkbSuHFjbr31ViZMmEBCQv40MnKDVhYajZ+wuZ/CxRLIDc6C1Y4WRCCUg6vA9Y7Dp2geX9aviuL06dOMHj2aP/74g19//ZW4uDjmz5/vt/pdoZWFRuNHImITiCrXKtBi+BWrgnDWYylYLAhngWt/up2UUnz22WcMGzaMw4cPM3DgQC5evEjRokX9Ur8ntLLQaHyMLagdKr2W8gtn7qVgUAyuCETg2saxY8e47777+Oabb2jatClffvklV199dUBkcYVWFhqNj7EqinB3QbmyIoJVQQQLJUqU4Pjx40ybNo1BgwZRuHDwfZqDTyKNxo/4Y1BbOHdvBdcKIlSUxKI/97Bu3zGax5f1a70///wzEydOZOHChRQvXpzff//d5wPr8oJWFpoCjT/cQ6FqUeRm5HQoKAjHYPa6fcaEQf6KTRw/fpzhw4czd+5c4uPj2bdvHw0aNAhqRQFaWWgKIFZrItxb/e7IS4I9K6GgIKw4BrObx5fl5sbVfN7jSSnFu+++y/Dhwzl9+jRPP/00o0aNCpoAtie0stAUOKzWRKi2+vOCq3ENjoSaErDiLodToEZhA3zwwQfUq1ePN954g/r16/u9/ryglYWmwODYKylcrYmcWAyhqgw84S6Hkz+7w547d45JkybRv39/qlSpwsKFCylZsmTQu5ycoZWFpsBQUHoleUq8F0pKIrfzQwTSerCxdOlSBg0axL59+6hcuTIDBgzgiiuu8LxjkKKVhaZAEW4WhdMR0QFOvJef5HZ+iEDkcLJx4MABHnnkERYuXEjdunX56aefuP766wMiS36ilYUmrHEWzA5l3CXbsxFROS5gifd8QaAthJwyceJEvv76ayZNmsTjjz9OVFSU551CAK0sNGFNKAezPeVRsv0PRpdSfk0vmt+zzvmKNWvWEBMTQ8OGDZkwYQLDhw+nevXqgRYrX9HKQhM2OBtgF4rBbHe9lYJVOTiSX9OLBtKd5A0pKSk888wzvP7663Tu3JnFixdTpkwZypQpE2jR8h2tLDRhg7MBdoGwJrwdzOaKUOmtFKzdU/2BUooFCxbw6KOPcvToUYYMGcL48eMDLZZP0cpCExYEw1wR3o5f8ESwKwkbwdI9NRB88MEH9OnThxYtWvDVV1/RvHnouDdzi1YWmrDAH3NFhNP4hfyIKYS79eDIxYsX2bt3L3Xr1uXuu+8mIyODPn36EBEREWjR/IJWFpqwwRdzRXiaiyFb/SGgJGzkR0wh3K0HKytXrmTAgAGcO3eOXbt2UaRIER544IFAi+VXtLLQBIz8zPian91iQz2LqjtsFkVBswpyy9GjR3niiSeYN28e1atXZ/bs2QGZ/zoY0MpCEzDyM+NrfgayrSOgw0FBWLEqioJiFeSW3bt307JlS1JTUxk5ciQjR44kJiYm0GIFDK0sNAEhGALSjtgD1GE0AtoxNqEtCs+cPn2aEiVKUKNGDfr160ffvn2pW7duoMUKOFpZaAKCPwLSOcWqKEJ1BLSruRpsE/toi8I1Z8+eZdy4cbz11lts3ryZKlWq8OKLLwZarKBBKwuNT/AUj8g8d9AnAWm3MnnqzRQGFkWg5moIdZYsWcLgwYNJSkqiX79+ITPHhD/RykLjEzzFI/w5WM7r+RtCyKJw1fVVu5lyRkZGBnfffTeff/459evXZ9WqVVx33XWBFiso0cpC4zOCIc1G2upEzi/40ZAnjILVrrq+ajeTdyilEBEKFy5MxYoVmTx5Mo8++mjYJP3zBVpZaPIFR7dToDO8OloTMT3ahqyScGZFaAsi9/z+++8MGjSIt956i2bNmjFz5sxAixQShN50TZqgxOZ2shHIDK82ayJzdzIRCZVCWlHAJSvCirYgcs7JkycZMGAArVq14siRI5w8eTLQIoUUPrUsRORm4FUgApijlJrsUF4VeA8oZW7zlFJqqS9l0viOYHA7AfYgdqgrCSvaisgbCxYsYOjQoRw/fpxHHnmE5557jtjY2ECLFVL4TFmISAQwE+gAHAD+FJHFSqmtls1GAZ8opV4XkXrAUiDeVzJpwpts4yQSKoWFolj05x7W7Ttm7/qqyR3bt28nPj6eZcuW0bRp00CLE5L40rJoCexWSu0FEJH5QFfAqiwUUML8XRJI9qE8mlziTVqOQMcoIDzGSThii1Vol1POuHDhAi+88ALNmjWjS5cuPPPMM4waNarAJP3zBb6MWVQG9luWD5jrrIwFeonIAQyrwqkPQ0QeEpG1IrL22LFjvpBV4wbHeIQzgmUWOts4iXCzKvQ4Ce9Zvnw5jRo1YuzYsfz0008AREZGakWRRwLdG6onMFcp9bKIXAvME5EGSqks60ZKqdnAbIAWLVqoAMhZIHBlQQT7bHOOaTrCBW1V5IwjR47w2GOP8dFHH5GQkMB3331Hhw4dAi1W2OBLZXEQuNKyXMVcZ6UfcDOAUuo3EYkG4oCjPpRL4wJXA+mCxWpwhrNxFKGMtZvsjsOntFWRA77//ns+++wzxowZw9NPP010dHSgRQorfKks/gRqishVGEriHuB/DtskAe2AuSJSF4gGtJ8pgASzBWElnMZRWLEOttPdYz2zadMmdu3aRffu3bn33ntp3bo1V111VaDFCkt8piyUUhkiMhj4FqNb7DtKqb9EZBywVim1GHgceEtEHsUIdt+vlNJuJj9jcz8FQ5DaW7L1egqTUdnWGIXuJuue1NRUnn32WV599VXi4+O54447KFy4sFYUPsSnMQtzzMRSh3VjLL+3Aq19KYPGM1ZFEazuJhvhmEbcho5ReMcXX3zBkCFDOHDgAA899BDPP/88hQsHOvwa/ugrXIAI9QA2XD7PdaijYxQ5Y8uWLfz3v/+lYcOGLFiwgFat/Je1uKCjlUUBIhQD2FBwZq7TMQrnpKens2rVKm666SYaNmzI119/TYcOHYiMjAy0aAUKrSwKCME4M503pK1OtOd4CieXkxWdysM1q1evpn///vz111/s2LGDhIQEbr311kCLVSDRiQQLCME4M5070lYnkvraInu32HBwOTliC2hrLufff//loYceonXr1pw6dYpFixaRkJAQaLEKNNqyKED4e2a6vBCOvZ0c0QFt51y4cIEmTZqQnJzM448/ztixYylevHigxSrwaGURxlgD2qHULdZGKPd2cjWTnRUd0M7OgQMHqFKlCtHR0YwfP54mTZrQuHHjQIulMdFuqDDGmtMp2IPYcMn1lPraIjIPHg+0OHnC2RwUjuiAtsH58+cZM2YMNWrUYMmSJQDcd999WlEEGdqyCEMcB9kFe0Db2RzZ4ZA5VgeuPfPdd98xcOBA9uzZQ69evWjZsmWgRdK4wGtlISJFlVLnfCmMJn8IhUF27sZOhFp8wt20pxrXDBkyhBkzZlCzZk2WL19Ou3btAi2Sxg0elYWItALmAMWBqiLSGHhYKTXQ18IVFLyZLyInBKtF4UpBhKqSsGEdK2FDu5ick5mZCUBERAT/+c9/iIuLY8SIETrpXwjgjWUxFegELAZQSm0Sket9KlUBI7/zMgWbReHUzRSiCsKdFaFdTu5Zv349/fv3p3fv3gwZMoR777030CJpcoBXbiil1H4Rsa7K9I04BZdgtATyi3DqBqutiJxz5swZxowZw/Tp0ylbtiwVK1YMtEiaXOCNsthvuqKUiEQCw4BtvhWr4GAdWR0OWF1NNkI96Z9j/iZtRXjPd999R9++fUlOTqZ///5MmjSJUqV0LCcU8abrbH9gEMaUqAeBJoCOV+QToTay2hM2K8JKqPdssnaD1VZEzoiKiqJcuXL89ttvzJo1SyuKEMYby6K2Uiqbc1FEWgO/+kak8MRtxtcQGlltw5kFAaFvRbhCWxPekZ6eziuvvMLp06eZOHEibdu2Ze3atRQqpId0hTreKIvXgGZerNO4IVQzvlpx1ZvJSqhZEd6OtNbdYD3zyy+/2JP+3XXXXWRlZVGoUCGtKMIEl8pCRK4FWgFlReQxS1EJjJnvNDkkVIPY4dSbyRFnAWtHtOvJPSdOnGDEiBG8/fbbVK1alSVLltC5c+dAi6XJZ9xZFlEYYysKA7GW9aeB7r4UShNchFNvJkdLQges886JEyeYP38+Tz75JGPGjKFYsWKBFknjA1wqC6XUT8BPIjJXKeXeTte4JVR7PIXjFKaOloS2GnLHtm3b+OSTT3j22WepVasWSUlJlC5dOtBiaXyINzGLcyLyIlAfsA+zVErpppiXhGKPp7TVifa5JMJhClObRaEtibxx7tw5Jk6cyIsvvkjx4sXp168fVapU0YqiAOCNsvgQWAB0xuhGex+gZ2zJIcHe48mxd5MtPhHTo21Iu51sWBWFtiRyx7Jlyxg4cCB///039913Hy+++CJly5YNtFgaP+GNsiijlHpbRIZZXFN/+lqwYCanuZyCfS4JRyvC9j/U4xM2bDPSNY8vqy2KXJKamkrv3r0pU6YMK1eupG3btoEWSeNnvFEW6eb/QyJyG5AMFGibM6e5nIK1e6xjL6dwsSIc0TPS5Y7MzEw+/vhjevbsSfHixVm+fDl16tShSJEigRZNEwC8URYTRKQk8DjG+IoSwCM+lSoECNVusFbCqZeTDVeJ/vSMdDlj3bp1PPzww6xbt46YmBi6deumJyMq4HhUFkqpr8yfKcCNYB/BrQlh0lYnkrk7mYiESiHTy8mbAXTr9hnhtObxl3zpOk7hPSkpKYwePZqZM2dSrlw55s+fz513hsbzofEt7gblRQB3Y+SEWqaUShSRzsAzQAzQ1D8iBheh2g3WEVswO5R6OXkzgK55fFlublxNWxG5pFu3bqxYsYJBgwYxYcIESpYsGWiRNEGCO8vibeBKYA0wXUSSgRbAU0qpL/whXDASit1gXRGRUCloXE85SYc/DhIAACAASURBVLuhg9T5y969eylbtiyxsbFMnDiRQoUKcfXVVwdaLE2Q4S5pSwugg1LqaeBWjK6zrQuyorAR7N1g3ZG2OpHU1xZdlhk20Fgzu7pCu5Pyl7S0NCZNmkT9+vWZMGECANdcc41WFBqnuLMs0pRSWQBKqQsislcpdcJPcmnyEXfzXQcKnXYjsPz888/079+fbdu20b17d4YOHRpokTRBjjtlUUdENpu/BahhLguglFKNfC6dJk8EcwJAnXYjcEydOpXHHnuM+Ph4vv76a2699dZAi6QJAdwpi7p+kyJIcTb4LhQG2LmyIgKtIGzoQXL+Jysri7NnzxIbG8ttt93GsWPHGDVqFEWLFg20aJoQwV0iwQKfPNDZ4LtgHWBnw5r4L9iUhA09SM6//PXXX/Tv359y5cqxcOFCatWqxaRJkwItlibE8GZQXq4RkZuBVzHmv5ijlJrsZJu7gbGAAjYppf7nS5lySigOvguFDLF6kJzvOXfuHOPHj+ell16iZMmS9O3bF6UUIhJo0TQhiM+UhTlOYybQATgA/Ckii5VSWy3b1ASexuhldVJEyvlKnnDHMZ24pmCzYcMG7rzzTvbt28cDDzzAlClTiIvTz4Um93ilLEQkBqiqlNqRg2O3BHYrpfaax5gPdAW2Wrb5P2CmUuokgFLqaA6OrzEJt3TimtxjsxyqVq1K1apVee+997j++usDLZYmDPCoLESkC/ASxsx5V4lIE2CcUup2D7tWBvZblg8A1zhsU8us41cMV9VYpdQyL2UvsIR7OnFNzsnIyGDGjBksXryY77//njJlyvDTTz8FWixNGOHNTOpjMayEUwBKqY3AVflUf2GgJtAW6Am8JSKX5XIQkYdEZK2IrD12TE+lYXM32YhIqKQVRQFmzZo1tGzZkkcffZTo6GhOnz4daJE0YYhXKcqVUikOQTHlxX4HMdKF2KhirrNyAPhDKZUO/C0iOzGUR7b5MpRSs4HZAC1atPCm7rAjW5fYMJrmVJN7UlNTGTFiBK+//joVK1bk008/pVu3bjqArfEJ3iiLv0Tkf0CEGZAeCqz2Yr8/gZoichWGkrgHcOzp9AWGRfGuiMRhuKX2eit8QSJbl9jKcSEVl3A1WluTNyIjI/nxxx8ZMmQI48ePp0SJEoEWSRPGeOOGGoIx//ZF4COMVOUe57NQSmUAg4FvgW3AJ0qpv0RknIjY4h3fAidEZCuwEhgeLClFbNllgwF7OnHTmig+5M6Qcjk55n3So7Vzz+7du+nTpw9nzpyhSJEirFu3jldffVUrCo3P8cayqKOUGgmMzOnBlVJLgaUO68ZYfivgMfMvqAhUdlnH4DVcCmAHszXhLmuszvuUdy5evMiUKVOYOHEiUVFR/N///R9t2rQhOjo60KJpCgjeWBYvi8g2ERkvIqHTnM0HApFd1jF4DaERwHaXNVZbEnlj5cqVNG7cmDFjxnDHHXewfft22rRpE2ixNAUMb2bKu1FEKmBMhPSmiJQAFiilJvhcugLAZd1gQyx4bbMotPXgG5RSTJw4kfT0dJYtW0anTp0CLZKmgOKNZYFS6rBSajrQH9gIjPGwi8ZLLusGG2LBa6ui0NZD/pCVlcVbb73F/v37ERHmzZtHYmKiVhSagOLNoLy6QA+gG3ACWAA87mO5/I5jhll/ZpcNJUvCis4em/9s3ryZ/v3789tvvzFmzBiee+45KlasGGixNBqvAtzvYCiITkqpZB/LEzAcM8wGe3bZYEBnj80/UlNTee6555g6dSpXXHEFc+fOpU+fPoEWS6Ox403M4lp/COJvXFkSoZZh1t9Yez3tOHxKZ4/NJ8aOHcvLL7/Mgw8+yOTJkylTpkygRdJosuFSWYjIJ0qpu0VkC9lHbIfFTHnBYEnYx08kVPJrvbnBpiTW7TPSrTSPL6vjFHlk//79nD17ljp16vDUU09xxx13cN111wVaLI3GKe4si2Hm/87+EMSf2AbcRcQmBNSSsPWCCoWAti2Q3Ty+LDc3rqatiTyQkZHB9OnTGTNmDM2bN+enn34iLi5OKwpNUONuprxD5s+BSqkR1jIReQEYcfleoUGgBtzZ67fOPZFQKajHT4AOZOcnv//+O/3792fTpk3cdtttzJgxI9AiaTRe4U3X2Q5O1t2S34L4m0AMuLNhzfMUKlYF6EB2Xvn6669p1aoVx48fZ9GiRSxZsoT4+PhAi6XReIW7mMUAYCBQXUQ2W4pigV99LVi4E2rdZXUgO3copUhOTqZy5cq0b9+ecePGMWzYMGJjYwMtmkaTI9zFLD4CvgGeB56yrD+jlPrXp1JpNGHAzp07GThwIDt37mTr1q0UL16cUaNGBVosjSZXuFMWSim1T0QGORaISGmtMMITZwkBdUrxnHHhwgUmT57M888/T0xMjP2/RhPKeLIsOgPrMLrOWmdUUUB1H8ql8ROOysHaNdaG7iLrPYcPH+b6669n165d9OzZk1deeYUKFSoEWiyNJs+46w3V2fyfX1OoBhzbQDx/pvK4TIYgG1thze0E6K6xuSQ9PZ3IyEjKly/P9ddfz8yZM+nQwVnfEI0mNPEmN1RrYKNS6qyI9AKaAdOUUkk+ly6fsSqKQM1TESxzU+hssflDVlYWs2fPZtKkSaxevZoqVaowZ86cQIul0eQ73uSGeh1oLCKNMRIIzgHmATf4UjBf4e+UHo5KIiKhElHNawV8bIXOFpt3Nm3axMMPP8wff/zBTTfdRHp6eqBF0mh8hjfKIkMppUSkKzBDKfW2iPTztWD5jXXUtl/rtQ6+CwIloS2KvKOUYvjw4UybNo3SpUszb9487r33XkTE884aTYjijbI4IyJPA72BNiJSCIj0rVj5TyBHbQfTmAptUeQdEeHkyZP069ePyZMnc8UVVwRaJI3G53ijLHoA/wP6KqUOi0hV4EXfiuUb/D1qO1iC2Y6ZYrVFkXP++ecfhg0bxpgxY2jWrBlvvfUWhQp5NXeYRhMWeHzalVKHgQ+BkiLSGbiglHrf55KFMGmrE0l9bRHnF/wIBD6YbZ0fW1sUOSM9PZ0pU6ZQr149vv/+e3bs2AGgFYWmwOFNb6i7MSyJHzHGWrwmIsOVUp/5WLaQJdjiFIC2JnLB6tWrefjhh0lMTKRr165Mnz6dqlWrBlosjSYgeOOGGglcrZQ6CiAiZYHlgFYWbgiWOIU1Y6wmZyxfvpyUlBS++OILunbtGmhxNJqA4o0tXcimKExOeLlf0GDrCVUQ0RljvUcpxfvvv88333wDwIgRI9i6datWFBoN3lkWy0TkW+Bjc7kHsNR3IuU/gZ6/wl+4yuukM8Z6Zvv27QwYMIAff/yRu+66i1tuuYUiRYpQpEiRQIum0QQF3gS4hwNvAo3Mv9mOkyGFAoGcv8JfWAPZNnRA2z3nz59n9OjRNGrUiI0bN/Lmm28yf/78QIul0QQd7uazqAm8BNQAtgBPKKUO+kuwUMXf3WV1t9i8sWTJEiZMmECvXr146aWXKF++fKBF0miCEneWxTvAV0A3jMyzr/lFohDH3/Nq626xOefw4cMsW7YMgLvuuos//viDefPmaUWh0bjBXcwiVin1lvl7h4is94dA4YA/5tXWaTtyTmZmJm+++SZPP/00UVFRJCUlERMTQ8uWLQMtmkYT9LhTFtEi0pRL81jEWJeVUlp5+Bmry8k674S2Jjyzfv16+vfvz59//kn79u2ZNWuWnpBIo8kB7pTFIeAVy/Jhy7ICdFPWz1gtCT3vhPf8/ffftGzZkri4OD766CPuuecenfRPo8kh7iY/utGfgoQ69lTkB48TUTnOZ/Vol5N3KKXYsmULjRo14qqrruLdd9+lS5culCqlp4fVaHJDSA2uC0aseaAydycTUTku4LmgCjp///03nTt3pmnTpmzevBmA3r17a0Wh0eQBnyoLEblZRHaIyG4RecrNdt1ERIlIC1/K4wuseaBierSl+JA7gyIXVEEkLS2NyZMnU79+fX766Sdeeukl6tWrF2ixNJqwwJsR3LlCRCKAmUAH4ADwp4gsVkptddguFhgG/OErWXxNsOSBKshkZmbSqlUr1q1bx5133sm0adO48sorAy2WRhM2eLQsxKCXiIwxl6uKiDd9DVsCu5VSe5VSacB8wFmSnfHAC8CFHMhdoFj05x4emrPistHZGjh9+jQAERER9O3blyVLlrBw4UKtKDSafMYbN9Qs4Fqgp7l8BsNi8ERlYL9l+YC5zo6INAOuVEp97e5AIvKQiKwVkbXHjh3zourwQs9udzlKKebOnUv16tX58ssvARg4cCCdO3cOsGQaTXjijbK4Rik1CLPlr5Q6CUTltWJzetZXgMc9bauUmq2UaqGUalG2bM5SbYdLxllbLyjdVRa2bt1K27ZteeCBB6hTpw41auhrotH4Gm+URboZf1Bgn88iy4v9DgJWX0AVc52NWKAB8KOI7AP+AyzO7yC3LzPO2vJA+RLbfBQagylTptC4cWMSExOZM2cOP//8Mw0a6A4FGo2v8UZZTAc+B8qJyETgF2CSF/v9CdQUkatEJAq4B1hsK1RKpSil4pRS8UqpeOB34Hal1NqcnoQnfJVx1h95oPR8FAZKKQAqVKjAvffey/bt2+nXr5+e3lSj8RMee0MppT4UkXVAO4xUH3copbZ5sV+GiAwGvgUigHeUUn+JyDhgrVJqsfsjBB+2gXc27FOn+rirbEGejyI5OZlhw4bRpk0bhg4dSp8+fejTp0+gxdJoChzezMFdFTgHLLGuU0oledpXKbUUh4mSlFJjXGzb1tPxAo3jCG09AM93ZGZmMmvWLEaOHEl6ejqtWoX3XCQaTbDjzTiLrzHiFQJEA1cBO4D6PpQrz6QdXU3aiXVknjtIRNHKnnfwEl+PqXCc7c7WC6ogsXHjRh588EHWrVtHx44dmTVrlg5iazQBxhs3VEPrstnddaDPJMonrIoi2KdTdZVNFgrmHBUpKSkkJyezYMEC7rrrLp30T6MJAnI8glsptV5ErvGFMPlNRNHKFK87JF+O5csZ8Ap6NlmlFJ9++im7du1i5MiR3HDDDezdu5fo6OhAi6bRaEy8iVk8ZlksBDQDfNtfNAjJ755PejpUgz179jB48GCWLVvG1VdfzZNPPklkZKRWFBpNkOFNv8NYy18RjBiGs7QdYYktq2x+93wq6NOhXrx4kYkTJ9KgQQN+/fVXXn31VVavXk1kZGSgRdNoNE5wa1mYg/FilVJP+EmeoMPaAyo/rAo9HarB/v37GT9+PF26dGHatGlUrpx/nRA0Gk3+41JZiEhhc6xEa38KFIzkZw+ogpzn6dixYyxYsIDBgweTkJDA1q1bqV69eqDF0mg0XuDOsliDEZ/YKCKLgU+Bs7ZCpdQiH8sWcPIa1HbsBgsFMz6RlZXFu+++y5NPPsmZM2fo0KEDtWvX1opCowkhvIlZRAMnMObc7gx0Mf+HPXkNalvjEjYKmkWRmJjIDTfcwIMPPkj9+vXZuHEjtWvXDrRYGo0mh7izLMqZPaESuTQoz4byqVR5IL8H4+U1qF3QrAgraWlpdOzYkbS0NN555x3uv/9+PWZCowlR3CmLCKA42ZWEjeBVFiE0GC9cWbFiBTfccANRUVF88skn1KlTh7i4uECLpdFo8oA7ZXFIKTXOb5LkI/k5GE/jPQcOHGDYsGEsWrSId955hwceeIDrrrsu0GJpNJp8wJ2y0P6CXOLYPTbcycjIYMaMGYwePZrMzEyef/557r333kCLpdFo8hF3yqKd36QIMmypyK0ZZnNCQese27t3b+bPn88tt9zCzJkzueqqqwItkkajyWdcKgul1L/+FCQYsCsJc/a7iIRKXvWEcpUpNpwD26dOnaJw4cIUL16cQYMG0a1bN7p166YD2BpNmJLjRILhStrqRM4v+BG4pCS87QXl6HIKZ4tCKcWCBQt49NFHueeee5g6daqOS2g0BYCwUhZpR1eTeWY3EbEJOd/XHFMR06NtjrrK2ubIbh5fNqwtCYDdu3czcOBAvv/+e1q0aEGvXr0CLZJGo/ET4aUsTqwDyHWX2ZyMqbC5nmzzT4SrJWHjo48+om/fvhQpUoQZM2bQv39/IiIiAi2WRqPxE2GlLAAiYhOIKuf7KThtrqdwn38iPT2dyMhIWrRoQffu3ZkyZQqVKuX/nB4ajSa4CTtlkVPy0vMpnIPYR48e5fHHH+fs2bMsWrSIWrVq8cEHHwRaLI1GEyC8yQ0V1uR3CvJQJysri9mzZ1O7dm0WLFhA/fr1yczMDLRYGo0mwBR4ywLyNwV5KLN371569erFb7/9Rtu2bXn99depU6dOoMXSaDRBgFYWGjslS5bk1KlTvPfee/Tu3VuPmdBoNHa0ssgh4ZbKY/HixcydO5dPP/2UMmXKkJiYSKFCBd47qdFoHNDKwgnp6ekcOHCACxcuXFZWTl2gZ4OSRDa6gpioCLZt2xYACfNORkYG//77L1FRUQwaNIitW7dSuLB+HDSaUCc6OpoqVark+3z2+uvghAMHDhAbG0t8fPxlrph9x04DEF+2RCBEyzNKKY4cOUJycjKxsbHUrl2bcuXKaWtCowkDlFKcOHGCAwcO5HuONq0snHDhwgWniiIcUEpx/PhxYmNjqVq1KkWKFAm0SBqNJp8QEcqUKcOxY8fy/dhaWbggnBRFRkYGhw8fpmLFikRERFCnTh0iIiLC6hw1Go2Br97rAqsscjMY7+TZC5xLy6BoVGhcNqUU//77L/v37ycjI4PixYtTqlQpHZvQaDQ5pkA6qm0ZZjN3J+doMF7KuTQAShaN8qV4AERERNCkSRMaNGhAly5dOHXqlL3sr7/+4qabbqJ27drUrFmT8ePHo9SlmW6/+eYbmjdvTs2aNWnVqhXTpk2jXr16lCoV/L23evbsSaNGjZg6dapX2xcvXtwncsydO5eyZcvSpEkT6tevT/fu3Tl37lyuj9eqVf6loNmwYQP9+vXLt+PlNxcvXqRHjx4kJCRwzTXXsG/fvsu22bFjB02aNLH/lShRgmnTpgHQo0cP+/r4+HiaNGkCwJYtW7j//vv9eCaabCilQuqvefPmyhVntk5XZ7ZOd1lu3276QnVq6Gvq4q9bnJZv3brV6fq/j6aov4+meDx+flCsWDH77z59+qgJEyYopZQ6d+6cql69uvr222+VUkqdPXtW3XzzzWrGjBlKKaW2bNmiqlevrr755hu1fv16lZycrGbOnJmvsqWnp+fr8WwcOnRI1ahRI0f7WK9TfvLuu++qQYMG2Zd79uyp3nnnHZ/UlVO6d++uNm7c6PX2vrpfrpg5c6Z6+OGHlVJKffzxx+ruu+92u31GRoYqX7682rdv32Vljz32mHruuefsy+3atVP//PNP/gochjj7hgFrVR6+vQXGH2FzOwGG68nLDLPnF60i86ARLCqeZqS9SI3KW7bViMplibmzjdfbX3vttWzevBkwsr+2bt2ajh07AlC0aFFmzJhB27Zt6d27N5MnT2bkyJHceOONFCpUiMjISAYOHHjZMVNTUxkyZAhr165FRHj22Wfp1q0bxYsXJzU1FYDPPvuMr776irlz53L//fcTHR3Nhg0baN26NYsWLWLjxo12a6VmzZr88ssvFCpUiP79+5OUlATAtGnTaN26dba6L1y4wIABA1i7di2FCxfmlVde4cYbb6Rjx44cPHiQJk2a8Nprr9GmzaVrdOTIEfr378/evXsBeP3117O11lNTU+natSsnT54kPT2dCRMm0LVrV86ePcvdd9/NgQMHyMzMZPTo0fTo0YOnnnqKxYsXU7hwYTp27MhLL73k8vpnZGRw9uxZrrjiCgCOHTvm9BzHjh1LUlISe/fuJSkpiUceeYShQ4cC2K9rVlYWgwcPZsWKFVx55ZVERkbSt29funfvTnx8PPfddx9LliwhPT2dTz/99LIR9GfOnGHz5s00btwYgDVr1jBs2DAuXLhATEwM7777LrVr12bu3LksWrSI1NRUMjMzWbp0KUOGDCExMZH09HTGjh1L165d2bdvH7179+bs2bMAzJgxI89W0JdffsnYsWMB6N69O4MHD0Yp5dKX/sMPP1CjRg2qVcueuVkpxSeffMKKFSvs67p06cL8+fN58skn8ySjJuf4VFmIyM3Aq0AEMEcpNdmh/DHgQSADOAb0VUr9c9mBvMDTXBbW+ERu8kBlZGaRpRSF/BwUzszM5IcffrC7Hf766y+aN8+egr1q1aqcPn2a9evXs3HjRoYPH+6xl9P48eMpWbIkW7ZsAeDkyZMeZTlw4ACrV68mIiKCzMxMPv/8cx544AH++OMPqlWrRvny5fnf//7Ho48+ynXXXUdSUhKdOnW6bCzKzJkzERG2bNnC9u3b6dixIzt37mTx4sV07tyZjRs3Xlb30KFDueGGG/j888/JzMy0KzQb0dHRfP7555QoUYLjx4/zn//8h9tvv51ly5ZRqVIlvv76awBSUlI4ceIEn3/+Odu3b0dEsrn4rCxYsIBffvmFQ4cOUatWLbp06QLAsGHDXJ7j9u3bWblyJWfOnKF27doMGDAgW3/3RYsWsW/fPrZu3crRo0epW7cuffv2tZfHxcWxfv16Zs2axUsvvcScOXOyybR27VoaNLjUyKlTpw6rVq2icOHCLF++nGeeeYaFCxcCsH79ejZv3kzp0qV55plnuOmmm3jnnXc4deoULVu2pH379pQrV47vv/+e6Ohodu3aRc+ePVm7du1l16JNmzacOXPmsvUvvfQS7du3z7bu4MGDXHnllQAULlyYkiVLcuLECeLinMcG58+fT8+ePS9bv2rVKsqXL0/NmjXt61q0aMHkyZO1sggAPlMWIhIBzAQ6AAeAP0VksVJqq2WzDUALpdQ5ERkATAF65KY+61wWVivChk1R5DQH1IVOV5NyLo1zaRkAVCxVlOLFonMjYo44f/48TZo04eDBg9StW5cOHTpcto1SimPHjnHw4EGUUlSsWJGoKO/iKcuXL2f+/Pn2ZVur2R133XWXfQ6LHj16MG7cOB544AHmz59Pjx497MfduvXSLT59+jSpqanZYgu//PILQ4YMAYyPXbVq1di5cyclSrgeu7JixQref/99wIjnlCxZMlu5UopnnnmGn3/+mUKFCnHw4EGOHDlCw4YNefzxxxkxYgSdO3emTZs2ZGRkEB0dTb9+/ejcuTOdO3d2WmePHj2YMWMGSikGDRrEiy++yFNPPeXyHAFuu+02ihQpQpEiRShXrhxHjhyhSpUq2c79rrvuolChQlSoUIEbb7wxW5133mk8n82bN2fRokWXyXTo0CHKli1rX05JSeG+++5j165diAjp6en2sg4dOlC6dGkAvvvuOxYvXmy3oC5cuEBSUhKVKlVi8ODBbNy4kYiICHbuzP7e2Fi1apXT9XklLS2NxYsX8/zzz19W9vHHH1+mRMqVK0dycrJPZNG4x5cB7pbAbqXUXqVUGjAf6GrdQCm1Uillixr+DlQhD9jmsrBZEdnKcplVNuVcGhfSMykaVZiKpYpyhR8UBUBMTAwbN27kn3/+QSnFzJkzAahXrx7r1hmK8fDhwyQlJXHixAlKlChB7dq1qV+/vr08N1hdBY4j2IsVK2b/fe2117J7926OHTvGF198Yf/IZWVl8fvvv7Nx40Y2btzIwYMHfRaEtvLhhx9y7Ngx1q1bx8aNGylfvjwXLlygVq1arF+/noYNGzJq1CjGjRtH4cKFWbNmDd27d+err77i5ptvdntsEaFLly78/PPPHs/RatFFRESQkZGRo/Ow7e9q35iYmGz3ZfTo0dx4440kJiayZMmSbGXW+6WUYuHChXaZk5KSqFu3LlOnTqV8+fJs2rSJtWvXkpaW5lSuNm3aZAtI2/6WL19+2baVK1dm//79gOHCS0lJoUyZMk6P+80339CsWTPKly+fbX1GRgaLFi2yN0Js2NxtGv/jS2VRGdhvWT5grnNFP+AbZwUi8pCIrBWRte4Gm6jTZ0l9bVE2K8L6l5PpUq1ER0YQX7aE3xSFlaJFizJ9+nRefvllMjIyuOeee1i1ahXLly+nbNmyVKhQgWnTpjFixAgAhg8fzqRJk+wtxKysLN54443LjtuhQwe7AoJLbqjy5cuzbds2srKy+Pzzz13KJSL897//5bHHHqNu3br2j0HHjh157bXX7Ns5cym1adOGDz/8EICdO3eSlJRE7dq13V6Hdu3a8frrrwOGay4lJSVbeUpKCuXKlSMyMpKVK1fyzz+GNzM5OZmiRYvSq1cvhg8fzvr160lNTSUlJYVbb72VqVOnsmnTJrd1g2ER1KhRw+tzdEXr1q1ZuHAhWVlZHDlyhB9//NHrfQHq1q3L7t277cspKSlUrmy8VnPnznW5X6dOnXjttdfsveY2bNhg379ixYoUKlSIefPmuUxHv2rVKruisf45uqAAbr/9dt577z3AiHvddNNNLuMVzqwHMCzUOnXqZLPKwHherG44jf8Iiq6zItILaAG86KxcKTVbKdVCKdXCaoJn2+b0WbKOnspxd9hQoGnTpjRq1Ig5c+awd+9epk2bxoQJE6hfvz5t27bl6quvZvDgwQA0atSIadOm0bNnT+rWrUuDBg3sQWEro0aN4uTJkzRo0IDGjRuzcuVKACZPnkznzp1p1aoVFStWdCtXjx49+OCDD7K1/qZPn87atWtp1KgR9erVc6qoBg4cSFZWFg0bNqRHjx7MnTvXY4zl1VdfZeXKlTRs2JDmzZtncwMB3Hvvvaxdu5aGDRvy/vvv2wPDW7ZsoWXLljRp0oTnnnuOUaNGcebMGTp37kyjRo247rrreOWVV5zWuWDBApo0aUKjRo3YsGEDo0eP9vocXdGtWzeqVKlCvXr16NWrF82aNbvMpeaOOnXqkJKSYo8fPPnkkzz99NM0bdrUrRUzevRo0tPTadSoEfXr17efy8CBA3nvvfdo3Lgx27dvf0s7OQAAIABJREFUz2aN5JZ+/fpx4sQJEhISeOWVV5g82QhVJicnc+utt9q3O3v2LN9//73dKrXiKo6xcuVKbrvttjzLqMk5Ymtp5PuBRa4FxiqlOpnLTwMopZ532K498Bpwg1LqqKfjtmjRQlkDcPbBdfFrAIgp0yvXFoSNbdu2UbduXSA4ckFdvHiRpKQkUlJSiImJoVq1an5x7Wh8gy2Gc+LECVq2bMmvv/5KhQoVvN5/6tSpxMbG8uCDD/pQyuDj4sWL3HDDDfzyyy96YKkHrN8wGyKyTinVIrfH9OUV/xOoKSJXAQeBe4D/WTcQkabAm8DN3igKZ9jjE3WjKBRblKhrwstETU1NtbuUqlSpQvny5XWajhCnc+fOnDp1irS0NEaPHp0jRQEwYMAAPv30Ux9JF7wkJSUxefJkrSgChM+uulIqQ0QGA99idJ19Ryn1l4iMwxgcshjD7VQc+NT8ACYppW7PaV0RleOg8sV8lD7wZGZmEhERQdGiRYmLi6N8+fI66V+YkNM4hSPR0dH07t07f4QJIWrWrJmtG63Gv/hURSullgJLHdaNsfy+PDoWBJy7mG53P11IzyQ6Mm+D8HJCRkYGBw4c4PTp09SvX5+IiAiqVq3qt/o1Go3GGdqec8L5tEy7koiOjPBLLihlyUOfkZGRY9eERqPR+BKtLBxY9OceSmVm2rvL+oOMjAz27NnDmTNnKFasGLVq1aJo0aJ+qVuj0Wi8ISi6zgYTyzYZ/fP9ZU2AMQCrcOHCVKtWjTp16mhFodFogo6QVxZZZZPJrLuRzHMHc7zvoj/38NCcFdn+dhw+RVREhM8H4KWkpLBt2zbS0tIQEWrUqEHZsmXtPZ3ymqK8RYsW1KtXj6ZNm/L444/79Fzyk2BKUS4i2UYof/HFF4gIn332mdt977//fo/bBJovvviCcePGBVoMl/z777906NCBmjVr0qFDB5e5y5KSkujYsSN169alXr169nTo1hHnlSpV4o477gDgq6++YsyYMU6PpXFPyCsLFXcUiqYSUbQyUWWae97BwrJN/7DjcPYkcrUrlCImj1ll3ZGWlsaePXvYtWsXWVlZ2XL5WLGl+0hMTKR06dL20dbnz5/n9ttv56mnnmLHjh1s2rSJ1atXM2vWLAASExMZPHgwH3zwAVu3bmXt2rUkJDhPrphbcprCwlsOHz7Mn3/+yebNm3n00Ud9UkdOaNiwYbb8WR9//LE922uoM2XKFKfZiF3hq3vuismTJ9OuXTt27dpFu3bt7AP7HOnTpw/Dhw9n27ZtrFmzhnLlygHZR5xfe+219oF/t912G0uWLMnT3CQFlfCIWZwrTvFWQzxutujPPXY3E8COw6eoXaEUsx+8Kdt21iypL329np2HnGclzSlp6elcvHiRK0tG8UinRlSoUIFChTzra29TlA8aNIgpU6YwcuRI+wjmiIgIBgwYcNkxdYpyzynK27Rpw6pVq0g379vu3bvtE/EArFu3jscee4zU1FTi4uKYO3fuZaPex40bx5IlSzh//jytWrXizTffRERo27Yt11xzDStXruTUqVO8/fbbtGnTxuW1mTt3Ll988QVnz55l165dPPHEE6SlpTFv3jyKFCnC0qVLKV26NG+99RazZ88mLS2NhIQE5s2bd5lbc+fOnRQpUsSeBXbJkiVMmDCBtLQ0ypQpw4cffkj58uUZO3Yse/bsYe/evVStWpXp06c7vbeu0qTnhS+//NLexfi+++6jbdu2vPDCC9m22bp1KxkZGfYkm86szNOnT7NixQreffddAPu1/+qrr7j77rvzJGNBIzyUhQdsSmLdPiOvVPN4I2VI7QqluLlxNXe75itZ5tiJ0mXKUKlSJa/28SZFeY0aNUhNTeX06dMkJiZ65XbSKco9pygXEdq3b8+3335LSkoKt99+O3///TcA6enpDBkyhC+//JKyZcuyYMECRo4cyTvvvJPtGIMHD7a7PXr37s1XX31lT3WekZHBmjVrWLp0Kc899xzLly93eW3AsBo3bNjAhQsXSEhI4IUXXmDDhg08+uijvP/++zzyyCPceeed/N///R9gpHR5++237Rl+bfz66680a9bMvnzdddfx+++/IyLMmTOHKVOm8PLLLwPGB/mXX34hJibG5b11lybdxpkzZ7IpfysfffQR9erVy7buyJEjdsVboUIFjhw5ctl+O3fupFSpUtx55538/ffftG/fnsmTJ9szI4PhbmvXrl22jMYtWrRg1apVWlnkkJBVFvY05NXToUik221t7qbm8WW5uXE17ry6htf1PHFbM88buSAzM5ODBw9SpkwZihUrRlZWFiLi1Qhsb1KU5wWdotxzinKAe+65h+nTp5OSksLLL7/MpEmTAGNa0MTERPt9yczMdJpLa+XKlUyZMoVz587x77//Ur9+fbuysKYjt/naXV0bgBtvvJHY2FhiY2MpWbKk/TgNGza0W56JiYmMGjWKU6dOkZqaSqdOnS6TyTHN+YEDB+jRoweHDh0iLS2Nq666yl52++2327O8urq37tKk24iNjc1RwkUrrt6ZjIwMVq1axYYNG6hatao9z5h1ytmPP/74srQoOs157ghdZWFP8xFJodjsZra37iZfoZTi5MmT7N+/n/T0dKKioihWrJhXLicbtpjFuXPn6NSpEzNnzmTo0KHUq1fPnirbxt69eylevDglSpSwpyjPrW89tynKR40aBVxK3x0d7d8MvdYU5ZGRkcTHx2dLUb506VJGjRpFu3btGDNmDGvWrOGHH37gs88+Y8b/t3fm8VWU5x7/PmwFRMDKlVJZAhKWJCchgYB8FAwFJBqLIqFcgUpQwEoNWNywavUjtEpRymVpRVrEy1UulyiIXhGUpYBAQ2QRVEBMIgUjBAq5SQiS5bl/zJzhJOck54SsB97v5zOfzPLOO888MznvvNvvWbiwVDQ2T/r27cuBAwdo3rw53bpdEqdUVcLDw9m5c2e5Nl24cIEpU6aQlpZGhw4deOGFF0r51J8ceVk8Z/A3aNDA2W7QoIFzflJSEmvWrCEqKoply5b5nC3erFmzUqq9ycnJTJ8+neHDh7NlyxYnyh2UfublPdtHHnmEQYMGsXr1ajIzM4mLi/O6ZmVrFm3btiUrK4t27dqRlZXl9EV40r59e3r16kWXLl0AuOeee9i1a5dTWJw+fZrU1FQv9WQjc355BGUH98VTOyjuuQ+GHIfrLiItSytllu24rs3mJnfbdnp6Oo0bN6ZHjx5VmmBXVqJ87NixbN++3RmlU1BQwNSpU53IYUaivPolyl9++WWnRuGme/fuZGdnO4VFYWEhX3zxRak07oKhTZs25OXlBTRC6nJ840lubi7t2rWjsLDQyacsFcmcu6XFfVHesw1EJt1ds/C1lC0ooLTM+Ztvvsndd9/tlSY2NpZz587hDluwadOmUnmlpKRw1113eRVuRub88gjKwuKHjK3Q1JJoLm8UlLsm4V4q0/RUFc6cOUNubi4dOnSgZ8+e1TK00y1RvmLFCpo1a8Z7773HrFmz6N69Oy6Xy0iUUzMS5W7uuOMOr4h2TZo0ISUlhaeeeoqoqCh69erFjh07SqVp3bo1kyZNIiIigmHDhhEbG1vhdS7XN57MnDmTfv36ccstt3jF73YzcOBA9u7d6wy3fuGFFxg1ahS9e/cuN/QplP9sA5VJrwwzZszg448/JjQ0lE8++YQZM2YAVlhZd7NSw4YNeeWVVxg8eDAulwtVdfprwMicVzc1JlFeU/Tp00c3vnwnFFwsV4588l+tJoXLbXbyJe9bEbm5uagqLVu2pKSkhKKiooDDmxoMdcG0adP4+c9/7jN40ZXMyZMnGTNmDBs3bqxrU2qUmpAoD7qahRblQcscaNbEq6BwT7IrO3eipigsLCQzM5PDhw87HWYNGjQwBYWh3vPb3/72qpxrcOzYMWekl6FyBF0HtxZZL7ic9u7wcvdV1HQfhafoX3FxMT/5yU/8NtkYDPWJtm3bMnx4paMBBD2BNAUafBN0hQUA/9eKBtm+5ynUxqinnJwcMjMzadGiBZ06dTIjKwwGwxVPcBYWdUBxcTEFBQW0aNGCVq1a0bVrV1q1amWi1hkMhquCoCss9GIR/OBbT6mmyMnJ4dixY07A+0aNGjkyFwaDwXA1EHQd3KjCjxrTpHe3Urvf3f2NI+dRXXiK/okIoaGhJv6vwWC4Kgm+wkKEhjf+m9dIKPeM7erq2HZPsjp37hw33ngjYWFhXHvttdWSdyAYifK6lSg/efIkd911F1FRUYSFhXHnnXdWmD4zM7PaJ3qFhIRw+vTpgNOnpaUxderUgNNv2bKllNTJs88+S3x8PD/8UPV49mUnMVaGiRMnes2jqYh58+Y5UjD1kYyMDPr160fXrl0ZPXo0Fy9e9EpTWFjI+PHjcblc9OzZk5deesk5FhISgsvlolevXvTpc2nk6+OPP16u8kCNoKpBtfTqcYPmfjlfyzJpyUadtGSj1/7Kcvz4cf3yyy9VVfX777/XgoKCKud5OVxzzTXO+v3336+zZs1SVdXz589rly5ddP369aqqmp+fr/Hx8bpw4UJVVT1w4IB26dJFv/rqK1VVLSoq0j//+c/ValthYWG15ucmKytLb7rppkqd4+mn6mTy5Mk6b948Z3v//v0Vps/IyNDw8PDLvl5RUZHXdqdOnTQ7O/uy8/TH5s2bNSEhQVVVZ86cqXFxcXr+/PmAzvX3DtTUc/Flh8vlqtQ7WVPvb3mMGjVKV6xYoaqqDz30kM//x7feektHjx6tqtb/dKdOnTQjI0NVtdz3IDMzU4cOHerzmu7fME+ANK3Cb2/w1Syg0nErAiEnJ4fk5GQ6d+7slPxt27ZFT35I3lcLqnUp+PbdStnWv39/TpywgjuVJ1Hu1vuvjET5hAkTcLlcREZGOiqhnl/qKSkpJCUlAZbm0K9+9Sv69evHk08+SUhISKnaTmhoKCdPniQ7O5uRI0cSGxtLbGwsn376qde1L1y44Fw7OjramT3uKVG+bdu2UuecPHmSESNGEBUVRVRUlNds6by8PAYPHkxMTAwul4v33nsPgPz8fBISEoiKiiIiIoKVK1cC1gzhsLAwIiMjefzxx71szMrKon379s52ZGSksz5nzhxiY2OJjIzk+eefd/a75Vh69uxJYmKiM49h48aNREdH43K5eOCBB5wv95CQEJ566iliYmJYtWqV1zbAggULnHs6dOiQc08PPPAAffv2JTo62rlXz5pCec/XF6+++irr1q3j/fffp1mzZhQXF/PEE08497h48WIn/wEDBjB8+HBHVuOee+6hd+/ehIeH8/rrrzu+dQthjh07FoC5c+cSERFBREQE8+bNq/DZxMXFkZaWRnFxMUlJSUREROByuXzWNjdt2kRMTIzTPLxkyRJiY2OJiopi5MiRzjMo+/5+8803xMfH07t3bwYMGOD49v3336dfv35ER0czZMgQn2q3lUFV2bRpE4mJiYAlt75mzRqvdCJCfn4+RUVFFBQU0KRJkwqFNQE6derEmTNn+P7776tkY8BUpaSpi6VXaDufJenl1ixKSkp05cqV2q5dOxURTU5O1oMHDzrHz2e+o7lfzq/W5XzmO37tcn+ZFRUVaWJioq5bt05VVX/zm9+U+uJ107p1a83JydHo6Gjdt2+f3/yffPJJnTZtmrP9r3/9q9R1VVVXrVql48ePV1XV8ePHa0JCgvMFPHXqVF26dKmqqu7atUsHDx6sqqr33Xefbtu2TVVVv/32W+3Ro4fXtV955RWdMGGCqqp+9dVX2qFDBy0oKKjw6/wXv/iF/ulPf3J8cu7cuVL2FhYWak5OjqqqZmdn60033aQlJSWakpKiEydOdPI5d+6cnj59Wrt166YlJSWqqnr27Fmv63300UfaqlUrjYuL01mzZumJEydUVXX9+vU6adIkLSkp0eLiYk1ISNC///3vmpGRoYBu375dVVUnTJigc+bM0YKCAm3fvr0ePnxYVVV/+ctfOvfRqVMnnT17tnNNX9vz51u16EWLFumDDz6oqqpPP/20Ll++3LE9NDRU8/LyStUUynu+nmzevFlbt26tXbt2dXynqrp48WKdOXOmqqpeuHBBe/furenp6bp582Zt3ry5pqenO2nPnDmjqlaNNzw8XE+fPl3quaiqpqWlaUREhObl5Wlubq6GhYXpnj17fD4bVdXbbrtNd+/erWlpaTpkyBDnuK/n9Lvf/c7xkao611dVfeaZZ5xjZd/fn/3sZ3rkyBFVtd7fQYMGOX5yvxdLlizR6dOne13z0KFDGhUV5XMpa6P7XXRz7Ngxn+/4xYsXdfTo0dqmTRtt3ry5Ll682DkWEhKi0dHRGhMTU2q/qurEiRM1JSXFK7+aqFlc1b21qsq9997LmjVriImJYe3atfTp06dU/IVmne6tE9uMRHlpaluifNiwYaSnp/PRRx+xbt06oqOjOXjwIBs2bGDDhg1ER0cD1hf8119/TceOHenQoYMT6GncuHHMnz+foUOH0rlzZ0exdvz48SxatIhHH33U8aMnZbc9ZczffdeqkW7YsIG1a9c6AZsuXLjgBCRyE+jz7dq1K2fPnuXjjz9m5MiRTv6ff/65I3yYk5PD119/TZMmTejbt28pCfP58+c7gpP//Oc/+frrrx1RSTfbt29nxIgRjoLtvffey7Zt24iPj/d6Np506dKF9PR0kpOTSUhIcGrTnmRlZZWStahIot39/ubl5bFjxw5GjRrlHHPX9iqSa3fTvXv3y5ZbL4/U1FQaNmzId999x9mzZxkwYABDhgyhS5cubN++nRtvvJFTp04xdOhQevTowcCBA4HalVsPymaoquLW2xcRbr31VubPn09qamqpzqO6xi1R/u2336KqjkJsWFgYn332Wam0viTKL5fLlSh3/6i5ZazdiqInTpyosU5oTzwlyvft20fbtm1LSZS7XC6effZZXnzxRRo1akRqaiqJiYl88MEHxMfH+8zzxz/+MWPGjGH58uXExsaydetWVJWnn37aub+jR486kthl59wEMgfH06e+tn3JmKsq77zzjmPDsWPHAtIyW716tROXOi0tDbCaWj/88EMeffRRpzlQVVmwYIGTf0ZGhvND7Wnfli1b+OSTT9i5cyf79+8nOjra652pCF/PxpPrrruO/fv3ExcXx2uvveYVlwKs/xPPayYlJbFw4UIOHDjA888/X+qY2/aSkhJat25dSvnW/YGYnJzMI488woEDB1i8eLHP+zl8+LDjx7JL2UBa119/PefOnXOe3fHjxx2FXk/efvtt4uPjady4MTfccAO33HKL84zc6W+44QZGjBhBamqqc15tyq0HfWFRWT2oLVu2EBkZ6bTzPvbYYyQnJ5eKrlWfMBLlFrUtUb5p0yanvTs3N5dvvvmGjh07MmzYMJYuXepE6jtx4gSnTp0CLN0ht2T522+/za233kr37t3JzMx0JMGXL1/ObbfdVuG9+mPYsGEsWLDAGQG3d+9erzS+nu+IESOcH0fPD6Nu3brx7rvvMm7cOPbt28ewYcP4y1/+4nxUHTlyhPz8fK9r5OTkcN1119G8eXMOHTrErl27nGONGzd2zh8wYABr1qzh/Pnz5Ofns3r1agYMGODz2Xhy+vRpSkpKGDlyJLNmzfI6Dt5y64FItLds2ZLOnTs7/UKq6rwDgci1u2sWvpay869EhEGDBjm1tPLk1jt27OiMbMrPz2fXrl306NGD/Px8cnNznf0bNmwoNequNuXWg76wCFQPKjs7m/HjxzNo0CB++OGHWh0GW1WMRHntS5R/9tln9OnTh8jISPr378/EiROJjY3l9ttvZ8yYMfTv3x+Xy0ViYqLzz9y9e3cWLVpEz549OXv2LA8//DBNmzbljTfeYNSoUbhcLidGeVV47rnnnAmi4eHhPPfcc15pynu+5REbG8sbb7zB8OHDGTx4MGFhYcTExBAREcFDDz3kU3o8Pj6eoqIievbsyYwZM7j55pudY5MnTyYyMpKxY8cSExNDUlISffv2pV+/fkycOJHo6Gifz8aTEydOEBcXR69evRg3blyp4aRu7rjjjlLBwAKRaAerJvq3v/2NqKgowsPDnY/HQOXaK8Ps2bOZO3cuXbt25cyZM05NdO3atU7I3V//+tfk5eURHh5ObGwsEyZMIDIykpMnT3LrrbcSFRVF3759SUhIcGrChYWFHD16tNZaRIJOojy6209175HvnGh4gUTBW7FihfMwnnjiCZ555hmvIPaeVFai3GAw1B0jRozgj3/8I6GhoXVtSq2yevVq9uzZw8yZM72OGYlyDyqjMFtUVERERAT79u3j97//fYUFhcFgCC5efvllsrKy6tqMWqeoqKhWJ9wGXc3C1e2n2v/J/6qwRpGfn8/MmTPp2LEjU6ZMcdp2AxX9MzULg8EQzJiaBVCsVFij+OCDDwgPD2f27NlOJ6+IVFodNtgKUYPBYICa++0KynkWvmoUx48fZ+rUqaxevZqwsDC2bt3qNW47UJo2bcqZM2e4/vrrjQS5wWAIGlStwGxNmzat9ryDrrAoLmd/eno669ev56WXXmL69OlVCm3avn17jh8/TnZ29arYGgwGQ03TtGnTUlI11UXQFRZwSVk2NTWVnTt3Mm3aNAYOHMixY8e8Zo9eDo0bN/Y5c9NgMBiuVmq0z0JE4kXksIgcFZEZPo7/SERW2sf/ISIh/vJsCPws9HqmTJnCzTffzNy5c50JQ9VRUBgMBoPBmxorLESkIbAIuAMIA+4TkbAyyR4EzqpqV+BPwGx/+ebkFtCjRw8WL17M1KlTOXDggJdEgsFgMBiql5qsWfQFjqpquqpeBP4bKDvP/W7APac+BRgsfnqUs06do0OHDuzevZt58+b5lfE1GAwGQ9WpyT6LG4F/emwfB/qVl0ZVi0QkB7geKBUeTEQmA5PtzR/S0tIO9u5d/TEtgpA2lPHVVYzxxSWMLy5hfHGJigXY/BAUHdyq+jrwOoCIpFVlYsmVhPHFJYwvLmF8cQnji0uISFpVzq/JZqgTQAeP7fb2Pp9pRKQR0Ao4U4M2GQwGg+EyqMnCYjcQKiKdRaQJ8O/A2jJp1gLj7fVEYJOaqdMGg8FQ76ixZii7D+IRYD3WiNelqvqFiLyIFd5vLfA3YLmIHAX+hVWg+OP1mrI5CDG+uITxxSWMLy5hfHGJKvki6IQEDQaDwVD7BJ2QoMFgMBhqH1NYGAwGg8Ev9bawqAmpkGAlAF9MF5EvReRzEdkoIhVHgwpi/PnCI91IEVERuWKHTQbiCxH5hf1ufCEib9e2jbVFAP8jHUVks4jstf9P7qwLO2saEVkqIqdE5GA5x0VE5tt++lxEYgLOXFXr3YLVIf4N0AVoAuwHwsqkmQK8Zq//O7Cyru2uQ18MAprb6w9fzb6w010LbAV2AX3q2u46fC9Cgb3Adfb2DXVtdx364nXgYXs9DMisa7tryBcDgRjgYDnH7wTWAQLcDPwj0Lzra82iRqRCghS/vlDVzap63t7chTWn5UokkPcCYCaWztiF2jSulgnEF5OARap6FkBVT9WyjbVFIL5QwK0N1Ar4rhbtqzVUdSvWyNLyuBv4T7XYBbQWkXaB5F1fCwtfUiE3lpdGVYsAt1TIlUYgvvDkQawvhysRv76wq9UdVPV/a9OwOiCQ96Ib0E1EPhWRXSISX2vW1S6B+OIFYJyIHAc+BJJrx7R6R2V/TxyCQu7DEBgiMg7oA9xW17bUBSLSAJgLJNWxKfWFRlhNUXFYtc2tIuJS1XN1alXdcB+wTFVfFZH+WPO7IlS1pK4NCxbqa83CSIVcIhBfICJDgGeA4ar6Qy3ZVtv488W1QASwRUQysdpk116hndyBvBfHgbWqWqiqGcARrMLjSiMQXzwI/A+Aqu4EmmKJDF5tBPR74ov6WlgYqZBL+PWFiEQDi7EKiiu1XRr8+EJVc1S1jaqGqGoIVv/NcFWtkoBaPSWQ/5E1WLUKRKQNVrNUem0aWUsE4otjwGAAEemJVVhcjXGT1wL326OibgZyVDUrkBPrZTOU1pxUSNARoC/mAC2AVXYf/zFVHV5nRtcQAfriqiBAX6wHbheRL7HC1z+hqldc7TtAXzwGLBGR32B1diddiR+XIrIC6wOhjd0/8zzQGEBVX8Pqr7kTOAqcByYEnPcV6C+DwWAwVDP1tRnKYDAYDPUIU1gYDAaDwS+msDAYDAaDX0xhYTAYDAa/mMLCYDAYDH4xhYWhXiIixSKyz2MJqSBtXjVcb5mIZNjX2mPP8q1sHn8VkTB7/bdlju2oqo12Pm6/HBSR90WktZ/0va5UhVVD7WKGzhrqJSKSp6otqjttBXksAz5Q1RQRuR14RVUjq5BflW3yl6+IvAkcUdXfV5A+CUt595HqtsVwdWFqFoagQERa2LE69ojIARHxUpsVkXYistXjy3uAvf92Edlpn7tKRPz9iG8FutrnTrfzOigij9r7rhGR/xWR/fb+0fb+LSLSR0ReBprZdrxlH8uz//63iCR42LxMRBJFpKGIzBGR3XacgYcCcMtObBE4Eelr3+NeEdkhIt3t2cwvAqNtW0bbti8VkVQ7rS/VXoPBm7rWXzeLWXwtWDOO99nLaiy1gZb2sTZYM1DdNeM8++9jwDP2ekMsrag2WD/+19j7nwJ+5+N6y4BEe30U8A+gN3AAuAZrhvwXQDQwEljicW4r++8W7PgZbps80rhtHAG8aa83wVIAbQZMBp619/8ISAM6+7Azz+P+VgHx9nZLoJG9PgR4x15PAhZ6nP8HYJy93hpLL+qaun7eZqn/S72U+zAYgAJV7eXeEJHGwB9EZCBQgvVF3Rb43uOc3cBSO+0aVd0nIrdhBbv51JZCaYL1Re6LOSLyLJZm0INYWkKrVTXftuFdYADwEfCqiMzGarraVon7Wgf8h4j8CIgHtqpqgd30FSkiiXa6VlilSthsAAAB8klEQVSifxllzm8mIvvs+/8K+Ngj/ZsiEoolZ9G4nOvfDgwXkcft7aZARzsvg6FcTGFhCBbGAv8G9FbVQrFUZZt6JlDVrXZhkgAsE5G5wFngY1W9L4BrPKGqKe4NERnsK5GqHhErbsadwCwR2aiqLwZyE6p6QUS2AMOA0ViBesCKXJasquv9ZFGgqr1EpDmWFtKvgflYAZ82q+oIezDAlnLOF2Ckqh4OxF6DwY3pszAEC62AU3ZBMQjwijMuVuzxk6q6BPgrVnjJXcAtIuLug7hGRLoFeM1twD0i0lxErsFqQtomIj8Fzqvqf2GJOPqKY1xo13B8sRJLwM1dSwHrh/9h9zki0s2+pk/Uiow4FXhMLkn0u6WmkzyS5mI1x7lZDySLXc0SS7HYYPCLKSwMwcJbQB8ROQDcDxzykSYO2C8ie7G+2v9DVbOxfjxXiMjnWE1QPQK5oKruwerLSMXqw/irqu4FXECq3Rz0PDDLx+mvA5+7O7jLsAErQNUnaoUBBatw+xLYIyIHsSTnK6z527Z8jhXY54/AS/a9e563GQhzd3Bj1UAa27Z9YW8bDH4xQ2cNBoPB4BdTszAYDAaDX0xhYTAYDAa/mMLCYDAYDH4xhYXBYDAY/GIKC4PBYDD4xRQWBoPBYPCLKSwMBoPB4Jf/B1A4HQ8fjkg/AAAAAElFTkSuQmCC">
            <a:extLst>
              <a:ext uri="{FF2B5EF4-FFF2-40B4-BE49-F238E27FC236}">
                <a16:creationId xmlns:a16="http://schemas.microsoft.com/office/drawing/2014/main" id="{6A57126F-E676-76BB-E032-8CDAD8FD5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080" y="4082634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ED59E66-3383-E994-BCCB-50340BB4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583" y="3846660"/>
            <a:ext cx="38766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51EB2-7E00-CD7A-9F18-A99323445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34" y="1371966"/>
            <a:ext cx="9815411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25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215</TotalTime>
  <Words>130</Words>
  <Application>Microsoft Office PowerPoint</Application>
  <PresentationFormat>Widescreen</PresentationFormat>
  <Paragraphs>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 Boardroom</vt:lpstr>
      <vt:lpstr>Skin Lesion Segmentation and Classification.</vt:lpstr>
      <vt:lpstr>Advanced Image Analysis</vt:lpstr>
      <vt:lpstr>1. Segmentation pipeline</vt:lpstr>
      <vt:lpstr>2. Segmentation results - Otsu</vt:lpstr>
      <vt:lpstr>2. Segmentation results - Kmeans</vt:lpstr>
      <vt:lpstr>2. Segmentation results - Watershed</vt:lpstr>
      <vt:lpstr>2. Segmentation results – Retinex-Otsu</vt:lpstr>
      <vt:lpstr>Machine Learning</vt:lpstr>
      <vt:lpstr>Flat classification – Single classifiers</vt:lpstr>
      <vt:lpstr>Flat classification – Stacked classifiers</vt:lpstr>
      <vt:lpstr>Flat classification – Majority voting classifiers</vt:lpstr>
      <vt:lpstr>Hierarchical classification </vt:lpstr>
      <vt:lpstr>Deep Learning</vt:lpstr>
      <vt:lpstr>Segmentation</vt:lpstr>
      <vt:lpstr>1. Vanilla U-NET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Lesion Segmentation and Classification.</dc:title>
  <dc:creator>Kaouther Mouheb</dc:creator>
  <cp:lastModifiedBy>Kaouther Mouheb</cp:lastModifiedBy>
  <cp:revision>9</cp:revision>
  <dcterms:created xsi:type="dcterms:W3CDTF">2022-06-27T21:51:39Z</dcterms:created>
  <dcterms:modified xsi:type="dcterms:W3CDTF">2022-06-29T10:37:47Z</dcterms:modified>
</cp:coreProperties>
</file>